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9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44"/>
  </p:notesMasterIdLst>
  <p:sldIdLst>
    <p:sldId id="256" r:id="rId2"/>
    <p:sldId id="257" r:id="rId3"/>
    <p:sldId id="374" r:id="rId4"/>
    <p:sldId id="376" r:id="rId5"/>
    <p:sldId id="417" r:id="rId6"/>
    <p:sldId id="418" r:id="rId7"/>
    <p:sldId id="419" r:id="rId8"/>
    <p:sldId id="420" r:id="rId9"/>
    <p:sldId id="377" r:id="rId10"/>
    <p:sldId id="378" r:id="rId11"/>
    <p:sldId id="379" r:id="rId12"/>
    <p:sldId id="380" r:id="rId13"/>
    <p:sldId id="402" r:id="rId14"/>
    <p:sldId id="404" r:id="rId15"/>
    <p:sldId id="405" r:id="rId16"/>
    <p:sldId id="406" r:id="rId17"/>
    <p:sldId id="407" r:id="rId18"/>
    <p:sldId id="408" r:id="rId19"/>
    <p:sldId id="412" r:id="rId20"/>
    <p:sldId id="415" r:id="rId21"/>
    <p:sldId id="416" r:id="rId22"/>
    <p:sldId id="421" r:id="rId23"/>
    <p:sldId id="381" r:id="rId24"/>
    <p:sldId id="382" r:id="rId25"/>
    <p:sldId id="383" r:id="rId26"/>
    <p:sldId id="384" r:id="rId27"/>
    <p:sldId id="385" r:id="rId28"/>
    <p:sldId id="386" r:id="rId29"/>
    <p:sldId id="389" r:id="rId30"/>
    <p:sldId id="391" r:id="rId31"/>
    <p:sldId id="398" r:id="rId32"/>
    <p:sldId id="393" r:id="rId33"/>
    <p:sldId id="394" r:id="rId34"/>
    <p:sldId id="397" r:id="rId35"/>
    <p:sldId id="392" r:id="rId36"/>
    <p:sldId id="395" r:id="rId37"/>
    <p:sldId id="396" r:id="rId38"/>
    <p:sldId id="399" r:id="rId39"/>
    <p:sldId id="400" r:id="rId40"/>
    <p:sldId id="299" r:id="rId41"/>
    <p:sldId id="318" r:id="rId42"/>
    <p:sldId id="40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23"/>
    <p:restoredTop sz="94093"/>
  </p:normalViewPr>
  <p:slideViewPr>
    <p:cSldViewPr snapToGrid="0" snapToObjects="1">
      <p:cViewPr varScale="1">
        <p:scale>
          <a:sx n="97" d="100"/>
          <a:sy n="97" d="100"/>
        </p:scale>
        <p:origin x="20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B802A-7EE9-A94D-9B1E-F485D1415A2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C7D24-803F-C640-AB99-1444F3F2F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96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7D24-803F-C640-AB99-1444F3F2FE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0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7D24-803F-C640-AB99-1444F3F2FE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7D24-803F-C640-AB99-1444F3F2FE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14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7D24-803F-C640-AB99-1444F3F2FE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16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7D24-803F-C640-AB99-1444F3F2FE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2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7D24-803F-C640-AB99-1444F3F2FE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22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7D24-803F-C640-AB99-1444F3F2FE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38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</a:t>
            </a:r>
            <a:r>
              <a:rPr lang="en-US" baseline="0" dirty="0" err="1"/>
              <a:t>ExpressionSet</a:t>
            </a:r>
            <a:endParaRPr lang="en-US" baseline="0" dirty="0"/>
          </a:p>
          <a:p>
            <a:r>
              <a:rPr lang="en-US" baseline="0" dirty="0"/>
              <a:t>More modern, not specifically made for microarray data, just general matrix data with row and column annotations</a:t>
            </a:r>
          </a:p>
          <a:p>
            <a:endParaRPr lang="en-US" baseline="0" dirty="0"/>
          </a:p>
          <a:p>
            <a:r>
              <a:rPr lang="en-US" baseline="0" dirty="0"/>
              <a:t>Can easily extend, MAST extends this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C5002-F67E-40D5-BE17-5BF3856D71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8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11DB5F-5720-4E17-98FD-881A561C9D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12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8395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8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3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60099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0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9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9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9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197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059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3E42190-42BF-FF4A-B23F-C64FAF5F1CF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B74060-C2BE-0347-95DE-3D5930CE6DE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607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51C2-BA78-F94E-8A62-AF0E3A0E12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RNA-sequencing 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7E327-9D60-3D4C-B67F-D571A4365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4186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W. Evan Johnson, Ph.D.</a:t>
            </a:r>
          </a:p>
          <a:p>
            <a:r>
              <a:rPr lang="en-US" dirty="0">
                <a:solidFill>
                  <a:schemeClr val="bg1"/>
                </a:solidFill>
              </a:rPr>
              <a:t>Boston University</a:t>
            </a:r>
          </a:p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wejlab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October 9, 2019</a:t>
            </a:r>
          </a:p>
        </p:txBody>
      </p:sp>
    </p:spTree>
    <p:extLst>
      <p:ext uri="{BB962C8B-B14F-4D97-AF65-F5344CB8AC3E}">
        <p14:creationId xmlns:p14="http://schemas.microsoft.com/office/powerpoint/2010/main" val="4104353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A85C-615E-CF45-91D2-62A2B639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3863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 err="1"/>
              <a:t>FastQC</a:t>
            </a:r>
            <a:r>
              <a:rPr lang="en-US" dirty="0"/>
              <a:t> Read Quality: Good vs. bad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17E80-E7D5-4344-9A8C-52BD074B87D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1" y="3792905"/>
            <a:ext cx="5486400" cy="3017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3C7CB-D662-4940-BBA8-8BC6635E225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1" y="952500"/>
            <a:ext cx="5486400" cy="3017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AC379-98BD-7142-8CF2-04332E4665C6}"/>
              </a:ext>
            </a:extLst>
          </p:cNvPr>
          <p:cNvSpPr txBox="1"/>
          <p:nvPr/>
        </p:nvSpPr>
        <p:spPr>
          <a:xfrm>
            <a:off x="3371729" y="194357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D9F49-014F-0846-95BB-563103B15D13}"/>
              </a:ext>
            </a:extLst>
          </p:cNvPr>
          <p:cNvSpPr txBox="1"/>
          <p:nvPr/>
        </p:nvSpPr>
        <p:spPr>
          <a:xfrm>
            <a:off x="2398662" y="526535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AD734-CEC3-4D47-AA23-93FA7E0D0D73}"/>
              </a:ext>
            </a:extLst>
          </p:cNvPr>
          <p:cNvSpPr txBox="1"/>
          <p:nvPr/>
        </p:nvSpPr>
        <p:spPr>
          <a:xfrm>
            <a:off x="2669730" y="758693"/>
            <a:ext cx="150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799EAA-04F6-DC4A-8A1D-634DD1BCD7C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95" y="920832"/>
            <a:ext cx="5486400" cy="3017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FFFB65-BD0E-6E4C-879F-0377D43AF7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95" y="3792905"/>
            <a:ext cx="5486400" cy="3017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6D9384-C81F-E546-A841-6C4D86DB2099}"/>
              </a:ext>
            </a:extLst>
          </p:cNvPr>
          <p:cNvSpPr txBox="1"/>
          <p:nvPr/>
        </p:nvSpPr>
        <p:spPr>
          <a:xfrm>
            <a:off x="8271023" y="736166"/>
            <a:ext cx="25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1363E-A4DC-E142-AAB2-7099438970B5}"/>
              </a:ext>
            </a:extLst>
          </p:cNvPr>
          <p:cNvSpPr txBox="1"/>
          <p:nvPr/>
        </p:nvSpPr>
        <p:spPr>
          <a:xfrm>
            <a:off x="9200252" y="21639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480F7-7DFB-754A-8D37-ABC265A20034}"/>
              </a:ext>
            </a:extLst>
          </p:cNvPr>
          <p:cNvSpPr txBox="1"/>
          <p:nvPr/>
        </p:nvSpPr>
        <p:spPr>
          <a:xfrm>
            <a:off x="9200252" y="503597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424311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9E463C3-DD8A-4F45-8EE4-375EE3674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829" y="3830146"/>
            <a:ext cx="5411048" cy="2958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A9B1B5-08EE-5D44-955E-7D68445CA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97" y="865345"/>
            <a:ext cx="5423380" cy="2905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2033BF-E34D-914F-97CA-F379B983A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1" y="3814889"/>
            <a:ext cx="5486400" cy="29735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A0B029-2361-814B-9D03-9F2EE8AB4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1" y="865345"/>
            <a:ext cx="5486400" cy="2895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1A85C-615E-CF45-91D2-62A2B639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3863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 err="1"/>
              <a:t>FastQC</a:t>
            </a:r>
            <a:r>
              <a:rPr lang="en-US" dirty="0"/>
              <a:t> Read Quality: Good vs. bad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AC379-98BD-7142-8CF2-04332E4665C6}"/>
              </a:ext>
            </a:extLst>
          </p:cNvPr>
          <p:cNvSpPr txBox="1"/>
          <p:nvPr/>
        </p:nvSpPr>
        <p:spPr>
          <a:xfrm>
            <a:off x="3371729" y="194357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D9F49-014F-0846-95BB-563103B15D13}"/>
              </a:ext>
            </a:extLst>
          </p:cNvPr>
          <p:cNvSpPr txBox="1"/>
          <p:nvPr/>
        </p:nvSpPr>
        <p:spPr>
          <a:xfrm>
            <a:off x="3525617" y="493233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AD734-CEC3-4D47-AA23-93FA7E0D0D73}"/>
              </a:ext>
            </a:extLst>
          </p:cNvPr>
          <p:cNvSpPr txBox="1"/>
          <p:nvPr/>
        </p:nvSpPr>
        <p:spPr>
          <a:xfrm>
            <a:off x="2669730" y="758693"/>
            <a:ext cx="150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D9384-C81F-E546-A841-6C4D86DB2099}"/>
              </a:ext>
            </a:extLst>
          </p:cNvPr>
          <p:cNvSpPr txBox="1"/>
          <p:nvPr/>
        </p:nvSpPr>
        <p:spPr>
          <a:xfrm>
            <a:off x="8271023" y="736166"/>
            <a:ext cx="25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1363E-A4DC-E142-AAB2-7099438970B5}"/>
              </a:ext>
            </a:extLst>
          </p:cNvPr>
          <p:cNvSpPr txBox="1"/>
          <p:nvPr/>
        </p:nvSpPr>
        <p:spPr>
          <a:xfrm>
            <a:off x="9200252" y="21639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480F7-7DFB-754A-8D37-ABC265A20034}"/>
              </a:ext>
            </a:extLst>
          </p:cNvPr>
          <p:cNvSpPr txBox="1"/>
          <p:nvPr/>
        </p:nvSpPr>
        <p:spPr>
          <a:xfrm>
            <a:off x="9200252" y="503597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75706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6BE-B09C-4D45-9DA6-099C9BCB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to the Reference Genome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BBF16-EA4E-2941-A0FA-7DBF540A4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161" y="2497016"/>
            <a:ext cx="7719646" cy="410332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66A4B3-3E22-1847-A422-6FB2A8BDF6B3}"/>
              </a:ext>
            </a:extLst>
          </p:cNvPr>
          <p:cNvSpPr txBox="1">
            <a:spLocks/>
          </p:cNvSpPr>
          <p:nvPr/>
        </p:nvSpPr>
        <p:spPr>
          <a:xfrm>
            <a:off x="838200" y="1573824"/>
            <a:ext cx="10855569" cy="1063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None/>
            </a:pPr>
            <a:r>
              <a:rPr lang="en-US" dirty="0"/>
              <a:t>Find the genomic Location of origin for the sequencing read  </a:t>
            </a:r>
          </a:p>
          <a:p>
            <a:pPr marL="530352" lvl="1" indent="0">
              <a:buNone/>
            </a:pPr>
            <a:r>
              <a:rPr lang="en-US" dirty="0"/>
              <a:t>Software: Bowtie2, </a:t>
            </a:r>
            <a:r>
              <a:rPr lang="en-US" dirty="0" err="1"/>
              <a:t>TopHat</a:t>
            </a:r>
            <a:r>
              <a:rPr lang="en-US" dirty="0"/>
              <a:t>, STAR, Subread/</a:t>
            </a:r>
            <a:r>
              <a:rPr lang="en-US" dirty="0" err="1"/>
              <a:t>Rsubread</a:t>
            </a:r>
            <a:r>
              <a:rPr lang="en-US" dirty="0"/>
              <a:t>, many others!</a:t>
            </a:r>
          </a:p>
        </p:txBody>
      </p:sp>
    </p:spTree>
    <p:extLst>
      <p:ext uri="{BB962C8B-B14F-4D97-AF65-F5344CB8AC3E}">
        <p14:creationId xmlns:p14="http://schemas.microsoft.com/office/powerpoint/2010/main" val="211837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479A-6BE2-134E-A52A-CB563B37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genome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32EF0-3293-A941-A9BF-E0F33E9D7154}"/>
              </a:ext>
            </a:extLst>
          </p:cNvPr>
          <p:cNvSpPr txBox="1"/>
          <p:nvPr/>
        </p:nvSpPr>
        <p:spPr>
          <a:xfrm>
            <a:off x="6011885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82DFF-BD7A-BB4D-8228-34027760CB23}"/>
              </a:ext>
            </a:extLst>
          </p:cNvPr>
          <p:cNvSpPr txBox="1"/>
          <p:nvPr/>
        </p:nvSpPr>
        <p:spPr>
          <a:xfrm>
            <a:off x="5370870" y="2941142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6B9DE-6829-9D47-A2C0-F10F39FB6A13}"/>
              </a:ext>
            </a:extLst>
          </p:cNvPr>
          <p:cNvSpPr txBox="1"/>
          <p:nvPr/>
        </p:nvSpPr>
        <p:spPr>
          <a:xfrm>
            <a:off x="2421298" y="5467321"/>
            <a:ext cx="794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CCCAGTGCCACGGAGCGAACAGTGGTGAAAGCTCGCAGTGTT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DBDA3-536E-E545-AD42-4E3A03AD6BBB}"/>
              </a:ext>
            </a:extLst>
          </p:cNvPr>
          <p:cNvSpPr txBox="1"/>
          <p:nvPr/>
        </p:nvSpPr>
        <p:spPr>
          <a:xfrm>
            <a:off x="5370870" y="2538867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</p:spTree>
    <p:extLst>
      <p:ext uri="{BB962C8B-B14F-4D97-AF65-F5344CB8AC3E}">
        <p14:creationId xmlns:p14="http://schemas.microsoft.com/office/powerpoint/2010/main" val="105026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2E9301-20BD-B74F-BD55-03FF1A71CD65}"/>
              </a:ext>
            </a:extLst>
          </p:cNvPr>
          <p:cNvSpPr/>
          <p:nvPr/>
        </p:nvSpPr>
        <p:spPr>
          <a:xfrm>
            <a:off x="2504075" y="5556956"/>
            <a:ext cx="947409" cy="2620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A479A-6BE2-134E-A52A-CB563B37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genome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32EF0-3293-A941-A9BF-E0F33E9D7154}"/>
              </a:ext>
            </a:extLst>
          </p:cNvPr>
          <p:cNvSpPr txBox="1"/>
          <p:nvPr/>
        </p:nvSpPr>
        <p:spPr>
          <a:xfrm>
            <a:off x="6011885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6B9DE-6829-9D47-A2C0-F10F39FB6A13}"/>
              </a:ext>
            </a:extLst>
          </p:cNvPr>
          <p:cNvSpPr txBox="1"/>
          <p:nvPr/>
        </p:nvSpPr>
        <p:spPr>
          <a:xfrm>
            <a:off x="2421298" y="5467321"/>
            <a:ext cx="794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CCCAGTGCCACGGAGCGAACAGTGGTGAAAGCTCGCAGTGTT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DBDA3-536E-E545-AD42-4E3A03AD6BBB}"/>
              </a:ext>
            </a:extLst>
          </p:cNvPr>
          <p:cNvSpPr txBox="1"/>
          <p:nvPr/>
        </p:nvSpPr>
        <p:spPr>
          <a:xfrm>
            <a:off x="5370870" y="2538867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E086A-08F7-9E4F-9DCD-16756B5FCA41}"/>
              </a:ext>
            </a:extLst>
          </p:cNvPr>
          <p:cNvSpPr txBox="1"/>
          <p:nvPr/>
        </p:nvSpPr>
        <p:spPr>
          <a:xfrm>
            <a:off x="5370871" y="2938977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59A3405-33A2-DB40-900F-A8D8E79E8998}"/>
              </a:ext>
            </a:extLst>
          </p:cNvPr>
          <p:cNvCxnSpPr>
            <a:cxnSpLocks/>
          </p:cNvCxnSpPr>
          <p:nvPr/>
        </p:nvCxnSpPr>
        <p:spPr>
          <a:xfrm flipV="1">
            <a:off x="2945556" y="3145034"/>
            <a:ext cx="2425315" cy="2411922"/>
          </a:xfrm>
          <a:prstGeom prst="bentConnector3">
            <a:avLst>
              <a:gd name="adj1" fmla="val 54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157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110CC8-1F18-3D46-AED4-A38DB21FC915}"/>
              </a:ext>
            </a:extLst>
          </p:cNvPr>
          <p:cNvSpPr/>
          <p:nvPr/>
        </p:nvSpPr>
        <p:spPr>
          <a:xfrm>
            <a:off x="2675414" y="5541192"/>
            <a:ext cx="947409" cy="2620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A479A-6BE2-134E-A52A-CB563B37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genome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32EF0-3293-A941-A9BF-E0F33E9D7154}"/>
              </a:ext>
            </a:extLst>
          </p:cNvPr>
          <p:cNvSpPr txBox="1"/>
          <p:nvPr/>
        </p:nvSpPr>
        <p:spPr>
          <a:xfrm>
            <a:off x="6011885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6B9DE-6829-9D47-A2C0-F10F39FB6A13}"/>
              </a:ext>
            </a:extLst>
          </p:cNvPr>
          <p:cNvSpPr txBox="1"/>
          <p:nvPr/>
        </p:nvSpPr>
        <p:spPr>
          <a:xfrm>
            <a:off x="2421298" y="5467321"/>
            <a:ext cx="794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CCCAGTGCCACGGAGCGAACAGTGGTGAAAGCTCGCAGTGTT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DBDA3-536E-E545-AD42-4E3A03AD6BBB}"/>
              </a:ext>
            </a:extLst>
          </p:cNvPr>
          <p:cNvSpPr txBox="1"/>
          <p:nvPr/>
        </p:nvSpPr>
        <p:spPr>
          <a:xfrm>
            <a:off x="5370870" y="2538867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0D88B-EE01-5C4D-8207-CB1E8F9C94BD}"/>
              </a:ext>
            </a:extLst>
          </p:cNvPr>
          <p:cNvSpPr txBox="1"/>
          <p:nvPr/>
        </p:nvSpPr>
        <p:spPr>
          <a:xfrm>
            <a:off x="5370870" y="2941142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r>
              <a:rPr lang="en-US" sz="2000" dirty="0">
                <a:latin typeface="Courier New"/>
              </a:rPr>
              <a:t>CCAGT:2</a:t>
            </a: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CAA47AE-0745-9447-B269-A2B001FA8C6E}"/>
              </a:ext>
            </a:extLst>
          </p:cNvPr>
          <p:cNvCxnSpPr/>
          <p:nvPr/>
        </p:nvCxnSpPr>
        <p:spPr>
          <a:xfrm flipV="1">
            <a:off x="3140212" y="3401421"/>
            <a:ext cx="2230658" cy="2139771"/>
          </a:xfrm>
          <a:prstGeom prst="bentConnector3">
            <a:avLst>
              <a:gd name="adj1" fmla="val -15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1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16C262-4506-1B45-9761-332FB4AF8CCE}"/>
              </a:ext>
            </a:extLst>
          </p:cNvPr>
          <p:cNvSpPr/>
          <p:nvPr/>
        </p:nvSpPr>
        <p:spPr>
          <a:xfrm>
            <a:off x="8905291" y="5559533"/>
            <a:ext cx="947409" cy="2620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7E4F90-C682-354A-95E0-84347319D265}"/>
              </a:ext>
            </a:extLst>
          </p:cNvPr>
          <p:cNvSpPr/>
          <p:nvPr/>
        </p:nvSpPr>
        <p:spPr>
          <a:xfrm>
            <a:off x="5979508" y="5559533"/>
            <a:ext cx="947409" cy="2620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60681-6628-1C4C-883F-DC22FE455563}"/>
              </a:ext>
            </a:extLst>
          </p:cNvPr>
          <p:cNvSpPr/>
          <p:nvPr/>
        </p:nvSpPr>
        <p:spPr>
          <a:xfrm>
            <a:off x="2866912" y="5564595"/>
            <a:ext cx="947409" cy="2620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A479A-6BE2-134E-A52A-CB563B37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genome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32EF0-3293-A941-A9BF-E0F33E9D7154}"/>
              </a:ext>
            </a:extLst>
          </p:cNvPr>
          <p:cNvSpPr txBox="1"/>
          <p:nvPr/>
        </p:nvSpPr>
        <p:spPr>
          <a:xfrm>
            <a:off x="6011885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82DFF-BD7A-BB4D-8228-34027760CB23}"/>
              </a:ext>
            </a:extLst>
          </p:cNvPr>
          <p:cNvSpPr txBox="1"/>
          <p:nvPr/>
        </p:nvSpPr>
        <p:spPr>
          <a:xfrm>
            <a:off x="5370870" y="2959071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6B9DE-6829-9D47-A2C0-F10F39FB6A13}"/>
              </a:ext>
            </a:extLst>
          </p:cNvPr>
          <p:cNvSpPr txBox="1"/>
          <p:nvPr/>
        </p:nvSpPr>
        <p:spPr>
          <a:xfrm>
            <a:off x="2421298" y="5467321"/>
            <a:ext cx="794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CCCAGTGCCACGGAGCGAACAGTGGTGAAAGCTCGCAGTGTT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DBDA3-536E-E545-AD42-4E3A03AD6BBB}"/>
              </a:ext>
            </a:extLst>
          </p:cNvPr>
          <p:cNvSpPr txBox="1"/>
          <p:nvPr/>
        </p:nvSpPr>
        <p:spPr>
          <a:xfrm>
            <a:off x="5370870" y="2538867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ABEC8-29C6-4042-9F41-F6ED912ED492}"/>
              </a:ext>
            </a:extLst>
          </p:cNvPr>
          <p:cNvSpPr txBox="1"/>
          <p:nvPr/>
        </p:nvSpPr>
        <p:spPr>
          <a:xfrm>
            <a:off x="5370870" y="2946616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r>
              <a:rPr lang="en-US" sz="2000" dirty="0">
                <a:latin typeface="Courier New"/>
              </a:rPr>
              <a:t>CCAGT:2</a:t>
            </a:r>
          </a:p>
          <a:p>
            <a:r>
              <a:rPr lang="en-US" sz="2000" dirty="0">
                <a:latin typeface="Courier New"/>
              </a:rPr>
              <a:t>CAGTG:3,20,45</a:t>
            </a:r>
          </a:p>
          <a:p>
            <a:endParaRPr lang="en-US" sz="2000" dirty="0">
              <a:latin typeface="Courier New"/>
            </a:endParaRPr>
          </a:p>
          <a:p>
            <a:endParaRPr lang="en-US" sz="2000" dirty="0">
              <a:latin typeface="Courier New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845383E-7E42-1E4B-B056-0AADC499630D}"/>
              </a:ext>
            </a:extLst>
          </p:cNvPr>
          <p:cNvCxnSpPr/>
          <p:nvPr/>
        </p:nvCxnSpPr>
        <p:spPr>
          <a:xfrm flipV="1">
            <a:off x="3331709" y="3746377"/>
            <a:ext cx="2039161" cy="1813156"/>
          </a:xfrm>
          <a:prstGeom prst="bentConnector3">
            <a:avLst>
              <a:gd name="adj1" fmla="val 79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691C0C-F235-4341-8228-9661DB6543D0}"/>
              </a:ext>
            </a:extLst>
          </p:cNvPr>
          <p:cNvCxnSpPr/>
          <p:nvPr/>
        </p:nvCxnSpPr>
        <p:spPr>
          <a:xfrm flipV="1">
            <a:off x="6422976" y="5229097"/>
            <a:ext cx="0" cy="3304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CF609E-A43E-A346-B40E-6E09947765F0}"/>
              </a:ext>
            </a:extLst>
          </p:cNvPr>
          <p:cNvCxnSpPr/>
          <p:nvPr/>
        </p:nvCxnSpPr>
        <p:spPr>
          <a:xfrm flipH="1">
            <a:off x="3814321" y="5229097"/>
            <a:ext cx="260865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34313-6012-3A46-8C70-D5F049DD6425}"/>
              </a:ext>
            </a:extLst>
          </p:cNvPr>
          <p:cNvCxnSpPr/>
          <p:nvPr/>
        </p:nvCxnSpPr>
        <p:spPr>
          <a:xfrm>
            <a:off x="3814321" y="3746377"/>
            <a:ext cx="0" cy="14827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5BC415-F683-504E-ADF7-E99E72849052}"/>
              </a:ext>
            </a:extLst>
          </p:cNvPr>
          <p:cNvCxnSpPr/>
          <p:nvPr/>
        </p:nvCxnSpPr>
        <p:spPr>
          <a:xfrm flipH="1">
            <a:off x="4269039" y="4867430"/>
            <a:ext cx="509987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3F5819-3CC7-0D46-835D-19642CF2722A}"/>
              </a:ext>
            </a:extLst>
          </p:cNvPr>
          <p:cNvCxnSpPr/>
          <p:nvPr/>
        </p:nvCxnSpPr>
        <p:spPr>
          <a:xfrm flipV="1">
            <a:off x="9368916" y="4867430"/>
            <a:ext cx="0" cy="692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D7E958-B64C-0541-81AE-EDA8D6D9F466}"/>
              </a:ext>
            </a:extLst>
          </p:cNvPr>
          <p:cNvCxnSpPr/>
          <p:nvPr/>
        </p:nvCxnSpPr>
        <p:spPr>
          <a:xfrm>
            <a:off x="4250099" y="3746377"/>
            <a:ext cx="18940" cy="11210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20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814B16-80F2-6A4C-8F18-E10C924B2ED5}"/>
              </a:ext>
            </a:extLst>
          </p:cNvPr>
          <p:cNvSpPr/>
          <p:nvPr/>
        </p:nvSpPr>
        <p:spPr>
          <a:xfrm>
            <a:off x="9259265" y="5531875"/>
            <a:ext cx="947409" cy="2620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A479A-6BE2-134E-A52A-CB563B37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genome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32EF0-3293-A941-A9BF-E0F33E9D7154}"/>
              </a:ext>
            </a:extLst>
          </p:cNvPr>
          <p:cNvSpPr txBox="1"/>
          <p:nvPr/>
        </p:nvSpPr>
        <p:spPr>
          <a:xfrm>
            <a:off x="6011885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6B9DE-6829-9D47-A2C0-F10F39FB6A13}"/>
              </a:ext>
            </a:extLst>
          </p:cNvPr>
          <p:cNvSpPr txBox="1"/>
          <p:nvPr/>
        </p:nvSpPr>
        <p:spPr>
          <a:xfrm>
            <a:off x="2421298" y="5467321"/>
            <a:ext cx="794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CCCAGTGCCACGGAGCGAACAGTGGTGAAAGCTCGCAGTGTT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DBDA3-536E-E545-AD42-4E3A03AD6BBB}"/>
              </a:ext>
            </a:extLst>
          </p:cNvPr>
          <p:cNvSpPr txBox="1"/>
          <p:nvPr/>
        </p:nvSpPr>
        <p:spPr>
          <a:xfrm>
            <a:off x="5370870" y="2538867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27662E-98BE-B647-9118-67892757ED2A}"/>
              </a:ext>
            </a:extLst>
          </p:cNvPr>
          <p:cNvSpPr txBox="1"/>
          <p:nvPr/>
        </p:nvSpPr>
        <p:spPr>
          <a:xfrm>
            <a:off x="5370870" y="2938977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r>
              <a:rPr lang="en-US" sz="2000" dirty="0">
                <a:latin typeface="Courier New"/>
              </a:rPr>
              <a:t>CCAGT:2</a:t>
            </a:r>
          </a:p>
          <a:p>
            <a:r>
              <a:rPr lang="en-US" sz="2000" dirty="0">
                <a:latin typeface="Courier New"/>
              </a:rPr>
              <a:t>CAGTG:3,20,45</a:t>
            </a:r>
          </a:p>
          <a:p>
            <a:r>
              <a:rPr lang="en-US" sz="2000" dirty="0">
                <a:latin typeface="Courier New"/>
              </a:rPr>
              <a:t>...</a:t>
            </a:r>
          </a:p>
          <a:p>
            <a:r>
              <a:rPr lang="en-US" sz="2000" dirty="0">
                <a:latin typeface="Courier New"/>
              </a:rPr>
              <a:t>GTGTT:47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F78A0B-1869-F842-A1ED-67DDF742D091}"/>
              </a:ext>
            </a:extLst>
          </p:cNvPr>
          <p:cNvCxnSpPr/>
          <p:nvPr/>
        </p:nvCxnSpPr>
        <p:spPr>
          <a:xfrm flipH="1">
            <a:off x="4250099" y="5026685"/>
            <a:ext cx="548287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051B31-B352-3847-89C2-6DBCD97D6F2F}"/>
              </a:ext>
            </a:extLst>
          </p:cNvPr>
          <p:cNvCxnSpPr/>
          <p:nvPr/>
        </p:nvCxnSpPr>
        <p:spPr>
          <a:xfrm flipH="1" flipV="1">
            <a:off x="9732970" y="5026685"/>
            <a:ext cx="18941" cy="56106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B9142B-4969-9F44-9DF1-98C7B2367D87}"/>
              </a:ext>
            </a:extLst>
          </p:cNvPr>
          <p:cNvCxnSpPr/>
          <p:nvPr/>
        </p:nvCxnSpPr>
        <p:spPr>
          <a:xfrm>
            <a:off x="4269039" y="4390458"/>
            <a:ext cx="0" cy="636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83B9B9-45B8-AD40-B64F-621A6742ED77}"/>
              </a:ext>
            </a:extLst>
          </p:cNvPr>
          <p:cNvCxnSpPr/>
          <p:nvPr/>
        </p:nvCxnSpPr>
        <p:spPr>
          <a:xfrm>
            <a:off x="4250099" y="4390458"/>
            <a:ext cx="11207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12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3075CAC-6BCC-9340-8430-4007BB3CAD75}"/>
              </a:ext>
            </a:extLst>
          </p:cNvPr>
          <p:cNvSpPr txBox="1"/>
          <p:nvPr/>
        </p:nvSpPr>
        <p:spPr>
          <a:xfrm>
            <a:off x="2992211" y="3072224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CAGTGCC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A479A-6BE2-134E-A52A-CB563B37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the reads to the genome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32EF0-3293-A941-A9BF-E0F33E9D7154}"/>
              </a:ext>
            </a:extLst>
          </p:cNvPr>
          <p:cNvSpPr txBox="1"/>
          <p:nvPr/>
        </p:nvSpPr>
        <p:spPr>
          <a:xfrm>
            <a:off x="6011885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DBDA3-536E-E545-AD42-4E3A03AD6BBB}"/>
              </a:ext>
            </a:extLst>
          </p:cNvPr>
          <p:cNvSpPr txBox="1"/>
          <p:nvPr/>
        </p:nvSpPr>
        <p:spPr>
          <a:xfrm>
            <a:off x="5370870" y="2538867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27662E-98BE-B647-9118-67892757ED2A}"/>
              </a:ext>
            </a:extLst>
          </p:cNvPr>
          <p:cNvSpPr txBox="1"/>
          <p:nvPr/>
        </p:nvSpPr>
        <p:spPr>
          <a:xfrm>
            <a:off x="5370870" y="2938977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r>
              <a:rPr lang="en-US" sz="2000" dirty="0">
                <a:latin typeface="Courier New"/>
              </a:rPr>
              <a:t>CCAGT:2</a:t>
            </a:r>
          </a:p>
          <a:p>
            <a:r>
              <a:rPr lang="en-US" sz="2000" dirty="0">
                <a:latin typeface="Courier New"/>
              </a:rPr>
              <a:t>CAGTG:3,20,45</a:t>
            </a:r>
          </a:p>
          <a:p>
            <a:r>
              <a:rPr lang="en-US" sz="2000" dirty="0">
                <a:latin typeface="Courier New"/>
              </a:rPr>
              <a:t>...</a:t>
            </a:r>
          </a:p>
          <a:p>
            <a:r>
              <a:rPr lang="en-US" sz="2000" dirty="0">
                <a:latin typeface="Courier New"/>
              </a:rPr>
              <a:t>GTGTT:47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3C485-D8BA-E94A-942E-5425FC0DF351}"/>
              </a:ext>
            </a:extLst>
          </p:cNvPr>
          <p:cNvSpPr txBox="1"/>
          <p:nvPr/>
        </p:nvSpPr>
        <p:spPr>
          <a:xfrm>
            <a:off x="6009176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87DCEA-AA82-5041-97F8-8B8ECCA85FC4}"/>
              </a:ext>
            </a:extLst>
          </p:cNvPr>
          <p:cNvSpPr txBox="1"/>
          <p:nvPr/>
        </p:nvSpPr>
        <p:spPr>
          <a:xfrm>
            <a:off x="5370870" y="2945925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r>
              <a:rPr lang="en-US" sz="2000" dirty="0">
                <a:latin typeface="Courier New"/>
              </a:rPr>
              <a:t>CCAGT:2</a:t>
            </a:r>
          </a:p>
          <a:p>
            <a:r>
              <a:rPr lang="en-US" sz="2000" dirty="0">
                <a:latin typeface="Courier New"/>
              </a:rPr>
              <a:t>CAGTG:3,20,45</a:t>
            </a:r>
          </a:p>
          <a:p>
            <a:r>
              <a:rPr lang="en-US" sz="2000" dirty="0">
                <a:latin typeface="Courier New"/>
              </a:rPr>
              <a:t>...</a:t>
            </a:r>
          </a:p>
          <a:p>
            <a:r>
              <a:rPr lang="en-US" sz="2000" dirty="0">
                <a:latin typeface="Courier New"/>
              </a:rPr>
              <a:t>GTGTT:47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C2D123-257A-3045-9114-7EE13E2A5886}"/>
              </a:ext>
            </a:extLst>
          </p:cNvPr>
          <p:cNvSpPr txBox="1"/>
          <p:nvPr/>
        </p:nvSpPr>
        <p:spPr>
          <a:xfrm>
            <a:off x="5370869" y="2543584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9FE2E8-991E-4F43-9CEA-F5B821CC6AFF}"/>
              </a:ext>
            </a:extLst>
          </p:cNvPr>
          <p:cNvSpPr txBox="1"/>
          <p:nvPr/>
        </p:nvSpPr>
        <p:spPr>
          <a:xfrm flipH="1">
            <a:off x="3329000" y="2543584"/>
            <a:ext cx="76599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3062-3264-3F47-8161-8F20F2F91313}"/>
              </a:ext>
            </a:extLst>
          </p:cNvPr>
          <p:cNvSpPr txBox="1"/>
          <p:nvPr/>
        </p:nvSpPr>
        <p:spPr>
          <a:xfrm>
            <a:off x="2421298" y="5467321"/>
            <a:ext cx="794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CCCAGTGCCACGGAGCGAACAGTGGTGAAAGCTCGCAGTGTT</a:t>
            </a:r>
          </a:p>
        </p:txBody>
      </p:sp>
    </p:spTree>
    <p:extLst>
      <p:ext uri="{BB962C8B-B14F-4D97-AF65-F5344CB8AC3E}">
        <p14:creationId xmlns:p14="http://schemas.microsoft.com/office/powerpoint/2010/main" val="282412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F7C9C35-EF47-DB44-8489-E391CDE7E985}"/>
              </a:ext>
            </a:extLst>
          </p:cNvPr>
          <p:cNvCxnSpPr/>
          <p:nvPr/>
        </p:nvCxnSpPr>
        <p:spPr>
          <a:xfrm>
            <a:off x="3540654" y="3186014"/>
            <a:ext cx="1830216" cy="575519"/>
          </a:xfrm>
          <a:prstGeom prst="bentConnector3">
            <a:avLst>
              <a:gd name="adj1" fmla="val -11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C332F3-F3B9-1D4C-BFDA-EFD6156EDEE6}"/>
              </a:ext>
            </a:extLst>
          </p:cNvPr>
          <p:cNvSpPr/>
          <p:nvPr/>
        </p:nvSpPr>
        <p:spPr>
          <a:xfrm>
            <a:off x="3056919" y="3195114"/>
            <a:ext cx="947409" cy="2620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75CAC-6BCC-9340-8430-4007BB3CAD75}"/>
              </a:ext>
            </a:extLst>
          </p:cNvPr>
          <p:cNvSpPr txBox="1"/>
          <p:nvPr/>
        </p:nvSpPr>
        <p:spPr>
          <a:xfrm>
            <a:off x="2992211" y="3072224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CAGTGCC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A479A-6BE2-134E-A52A-CB563B37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the reads to the genome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32EF0-3293-A941-A9BF-E0F33E9D7154}"/>
              </a:ext>
            </a:extLst>
          </p:cNvPr>
          <p:cNvSpPr txBox="1"/>
          <p:nvPr/>
        </p:nvSpPr>
        <p:spPr>
          <a:xfrm>
            <a:off x="6011885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DBDA3-536E-E545-AD42-4E3A03AD6BBB}"/>
              </a:ext>
            </a:extLst>
          </p:cNvPr>
          <p:cNvSpPr txBox="1"/>
          <p:nvPr/>
        </p:nvSpPr>
        <p:spPr>
          <a:xfrm>
            <a:off x="5370870" y="2538867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27662E-98BE-B647-9118-67892757ED2A}"/>
              </a:ext>
            </a:extLst>
          </p:cNvPr>
          <p:cNvSpPr txBox="1"/>
          <p:nvPr/>
        </p:nvSpPr>
        <p:spPr>
          <a:xfrm>
            <a:off x="5370870" y="2938977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r>
              <a:rPr lang="en-US" sz="2000" dirty="0">
                <a:latin typeface="Courier New"/>
              </a:rPr>
              <a:t>CCAGT:2</a:t>
            </a:r>
          </a:p>
          <a:p>
            <a:r>
              <a:rPr lang="en-US" sz="2000" dirty="0">
                <a:latin typeface="Courier New"/>
              </a:rPr>
              <a:t>CAGTG:3,20,45</a:t>
            </a:r>
          </a:p>
          <a:p>
            <a:r>
              <a:rPr lang="en-US" sz="2000" dirty="0">
                <a:latin typeface="Courier New"/>
              </a:rPr>
              <a:t>...</a:t>
            </a:r>
          </a:p>
          <a:p>
            <a:r>
              <a:rPr lang="en-US" sz="2000" dirty="0">
                <a:latin typeface="Courier New"/>
              </a:rPr>
              <a:t>GTGTT:47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3C485-D8BA-E94A-942E-5425FC0DF351}"/>
              </a:ext>
            </a:extLst>
          </p:cNvPr>
          <p:cNvSpPr txBox="1"/>
          <p:nvPr/>
        </p:nvSpPr>
        <p:spPr>
          <a:xfrm>
            <a:off x="6009176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87DCEA-AA82-5041-97F8-8B8ECCA85FC4}"/>
              </a:ext>
            </a:extLst>
          </p:cNvPr>
          <p:cNvSpPr txBox="1"/>
          <p:nvPr/>
        </p:nvSpPr>
        <p:spPr>
          <a:xfrm>
            <a:off x="5370870" y="2945925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r>
              <a:rPr lang="en-US" sz="2000" dirty="0">
                <a:latin typeface="Courier New"/>
              </a:rPr>
              <a:t>CCAGT:2</a:t>
            </a:r>
          </a:p>
          <a:p>
            <a:r>
              <a:rPr lang="en-US" sz="2000" dirty="0">
                <a:latin typeface="Courier New"/>
              </a:rPr>
              <a:t>CAGTG:3,20,45</a:t>
            </a:r>
          </a:p>
          <a:p>
            <a:r>
              <a:rPr lang="en-US" sz="2000" dirty="0">
                <a:latin typeface="Courier New"/>
              </a:rPr>
              <a:t>...</a:t>
            </a:r>
          </a:p>
          <a:p>
            <a:r>
              <a:rPr lang="en-US" sz="2000" dirty="0">
                <a:latin typeface="Courier New"/>
              </a:rPr>
              <a:t>GTGTT:47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C2D123-257A-3045-9114-7EE13E2A5886}"/>
              </a:ext>
            </a:extLst>
          </p:cNvPr>
          <p:cNvSpPr txBox="1"/>
          <p:nvPr/>
        </p:nvSpPr>
        <p:spPr>
          <a:xfrm>
            <a:off x="5370869" y="2543584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9FE2E8-991E-4F43-9CEA-F5B821CC6AFF}"/>
              </a:ext>
            </a:extLst>
          </p:cNvPr>
          <p:cNvSpPr txBox="1"/>
          <p:nvPr/>
        </p:nvSpPr>
        <p:spPr>
          <a:xfrm flipH="1">
            <a:off x="3329000" y="2543584"/>
            <a:ext cx="76599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3062-3264-3F47-8161-8F20F2F91313}"/>
              </a:ext>
            </a:extLst>
          </p:cNvPr>
          <p:cNvSpPr txBox="1"/>
          <p:nvPr/>
        </p:nvSpPr>
        <p:spPr>
          <a:xfrm>
            <a:off x="2421298" y="5467321"/>
            <a:ext cx="794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CCCAGTGCCACGGAGCGAACAGTGGTGAAAGCTCGCAGTGTT</a:t>
            </a:r>
          </a:p>
        </p:txBody>
      </p:sp>
    </p:spTree>
    <p:extLst>
      <p:ext uri="{BB962C8B-B14F-4D97-AF65-F5344CB8AC3E}">
        <p14:creationId xmlns:p14="http://schemas.microsoft.com/office/powerpoint/2010/main" val="344145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C82-6C8E-014D-A335-A34CC0FB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694BE-66E5-3942-875E-3BC9FF18F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Disclaimer: non-comprehensive introduction to RNA-sequencing </a:t>
            </a:r>
          </a:p>
          <a:p>
            <a:r>
              <a:rPr lang="en-US" dirty="0"/>
              <a:t>Introduce preprocessing steps</a:t>
            </a:r>
          </a:p>
          <a:p>
            <a:r>
              <a:rPr lang="en-US" dirty="0"/>
              <a:t>Visualization </a:t>
            </a:r>
          </a:p>
          <a:p>
            <a:r>
              <a:rPr lang="en-US" dirty="0"/>
              <a:t>Analytical methods </a:t>
            </a:r>
          </a:p>
          <a:p>
            <a:r>
              <a:rPr lang="en-US" dirty="0"/>
              <a:t>Common software tools</a:t>
            </a:r>
          </a:p>
        </p:txBody>
      </p:sp>
    </p:spTree>
    <p:extLst>
      <p:ext uri="{BB962C8B-B14F-4D97-AF65-F5344CB8AC3E}">
        <p14:creationId xmlns:p14="http://schemas.microsoft.com/office/powerpoint/2010/main" val="587514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6AF515-3311-F74A-A55E-B297FDD17FBB}"/>
              </a:ext>
            </a:extLst>
          </p:cNvPr>
          <p:cNvSpPr/>
          <p:nvPr/>
        </p:nvSpPr>
        <p:spPr>
          <a:xfrm>
            <a:off x="8902582" y="5554059"/>
            <a:ext cx="947409" cy="2620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BC262C-1FBC-614F-BFEC-62501B1B88D0}"/>
              </a:ext>
            </a:extLst>
          </p:cNvPr>
          <p:cNvSpPr/>
          <p:nvPr/>
        </p:nvSpPr>
        <p:spPr>
          <a:xfrm>
            <a:off x="5976799" y="5554059"/>
            <a:ext cx="947409" cy="2620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F7AE08-6F52-9748-9BB4-A29C81476E92}"/>
              </a:ext>
            </a:extLst>
          </p:cNvPr>
          <p:cNvSpPr/>
          <p:nvPr/>
        </p:nvSpPr>
        <p:spPr>
          <a:xfrm>
            <a:off x="2864203" y="5559121"/>
            <a:ext cx="947409" cy="2620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F7C9C35-EF47-DB44-8489-E391CDE7E985}"/>
              </a:ext>
            </a:extLst>
          </p:cNvPr>
          <p:cNvCxnSpPr/>
          <p:nvPr/>
        </p:nvCxnSpPr>
        <p:spPr>
          <a:xfrm>
            <a:off x="3540654" y="3186014"/>
            <a:ext cx="1830216" cy="575519"/>
          </a:xfrm>
          <a:prstGeom prst="bentConnector3">
            <a:avLst>
              <a:gd name="adj1" fmla="val -11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C332F3-F3B9-1D4C-BFDA-EFD6156EDEE6}"/>
              </a:ext>
            </a:extLst>
          </p:cNvPr>
          <p:cNvSpPr/>
          <p:nvPr/>
        </p:nvSpPr>
        <p:spPr>
          <a:xfrm>
            <a:off x="3056919" y="3195114"/>
            <a:ext cx="947409" cy="2620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75CAC-6BCC-9340-8430-4007BB3CAD75}"/>
              </a:ext>
            </a:extLst>
          </p:cNvPr>
          <p:cNvSpPr txBox="1"/>
          <p:nvPr/>
        </p:nvSpPr>
        <p:spPr>
          <a:xfrm>
            <a:off x="2992211" y="3072224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CAGTGCC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A479A-6BE2-134E-A52A-CB563B37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the reads to the genome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32EF0-3293-A941-A9BF-E0F33E9D7154}"/>
              </a:ext>
            </a:extLst>
          </p:cNvPr>
          <p:cNvSpPr txBox="1"/>
          <p:nvPr/>
        </p:nvSpPr>
        <p:spPr>
          <a:xfrm>
            <a:off x="6011885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DBDA3-536E-E545-AD42-4E3A03AD6BBB}"/>
              </a:ext>
            </a:extLst>
          </p:cNvPr>
          <p:cNvSpPr txBox="1"/>
          <p:nvPr/>
        </p:nvSpPr>
        <p:spPr>
          <a:xfrm>
            <a:off x="5370870" y="2538867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27662E-98BE-B647-9118-67892757ED2A}"/>
              </a:ext>
            </a:extLst>
          </p:cNvPr>
          <p:cNvSpPr txBox="1"/>
          <p:nvPr/>
        </p:nvSpPr>
        <p:spPr>
          <a:xfrm>
            <a:off x="5370870" y="2938977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r>
              <a:rPr lang="en-US" sz="2000" dirty="0">
                <a:latin typeface="Courier New"/>
              </a:rPr>
              <a:t>CCAGT:2</a:t>
            </a:r>
          </a:p>
          <a:p>
            <a:r>
              <a:rPr lang="en-US" sz="2000" dirty="0">
                <a:latin typeface="Courier New"/>
              </a:rPr>
              <a:t>CAGTG:3,20,45</a:t>
            </a:r>
          </a:p>
          <a:p>
            <a:r>
              <a:rPr lang="en-US" sz="2000" dirty="0">
                <a:latin typeface="Courier New"/>
              </a:rPr>
              <a:t>...</a:t>
            </a:r>
          </a:p>
          <a:p>
            <a:r>
              <a:rPr lang="en-US" sz="2000" dirty="0">
                <a:latin typeface="Courier New"/>
              </a:rPr>
              <a:t>GTGTT:47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3C485-D8BA-E94A-942E-5425FC0DF351}"/>
              </a:ext>
            </a:extLst>
          </p:cNvPr>
          <p:cNvSpPr txBox="1"/>
          <p:nvPr/>
        </p:nvSpPr>
        <p:spPr>
          <a:xfrm>
            <a:off x="6009176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87DCEA-AA82-5041-97F8-8B8ECCA85FC4}"/>
              </a:ext>
            </a:extLst>
          </p:cNvPr>
          <p:cNvSpPr txBox="1"/>
          <p:nvPr/>
        </p:nvSpPr>
        <p:spPr>
          <a:xfrm>
            <a:off x="5370870" y="2945925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r>
              <a:rPr lang="en-US" sz="2000" dirty="0">
                <a:latin typeface="Courier New"/>
              </a:rPr>
              <a:t>CCAGT:2</a:t>
            </a:r>
          </a:p>
          <a:p>
            <a:r>
              <a:rPr lang="en-US" sz="2000" dirty="0">
                <a:latin typeface="Courier New"/>
              </a:rPr>
              <a:t>CAGTG:3,20,45</a:t>
            </a:r>
          </a:p>
          <a:p>
            <a:r>
              <a:rPr lang="en-US" sz="2000" dirty="0">
                <a:latin typeface="Courier New"/>
              </a:rPr>
              <a:t>...</a:t>
            </a:r>
          </a:p>
          <a:p>
            <a:r>
              <a:rPr lang="en-US" sz="2000" dirty="0">
                <a:latin typeface="Courier New"/>
              </a:rPr>
              <a:t>GTGTT:47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C2D123-257A-3045-9114-7EE13E2A5886}"/>
              </a:ext>
            </a:extLst>
          </p:cNvPr>
          <p:cNvSpPr txBox="1"/>
          <p:nvPr/>
        </p:nvSpPr>
        <p:spPr>
          <a:xfrm>
            <a:off x="5370869" y="2543584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9FE2E8-991E-4F43-9CEA-F5B821CC6AFF}"/>
              </a:ext>
            </a:extLst>
          </p:cNvPr>
          <p:cNvSpPr txBox="1"/>
          <p:nvPr/>
        </p:nvSpPr>
        <p:spPr>
          <a:xfrm flipH="1">
            <a:off x="3329000" y="2543584"/>
            <a:ext cx="76599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3062-3264-3F47-8161-8F20F2F91313}"/>
              </a:ext>
            </a:extLst>
          </p:cNvPr>
          <p:cNvSpPr txBox="1"/>
          <p:nvPr/>
        </p:nvSpPr>
        <p:spPr>
          <a:xfrm>
            <a:off x="2421298" y="5467321"/>
            <a:ext cx="794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CCCAGTGCCACGGAGCGAACAGTGGTGAAAGCTCGCAGTGTT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BAA84C-8F5A-954C-B469-C2D5FD34C3B3}"/>
              </a:ext>
            </a:extLst>
          </p:cNvPr>
          <p:cNvSpPr txBox="1"/>
          <p:nvPr/>
        </p:nvSpPr>
        <p:spPr>
          <a:xfrm>
            <a:off x="6011885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8AD0F0-0459-DF4E-AF79-2D5C81FA1AE1}"/>
              </a:ext>
            </a:extLst>
          </p:cNvPr>
          <p:cNvSpPr txBox="1"/>
          <p:nvPr/>
        </p:nvSpPr>
        <p:spPr>
          <a:xfrm>
            <a:off x="6009176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967D5E-2D4C-8A44-8FD6-8ACE96EEDF8E}"/>
              </a:ext>
            </a:extLst>
          </p:cNvPr>
          <p:cNvCxnSpPr>
            <a:cxnSpLocks/>
          </p:cNvCxnSpPr>
          <p:nvPr/>
        </p:nvCxnSpPr>
        <p:spPr>
          <a:xfrm flipV="1">
            <a:off x="8795012" y="3738643"/>
            <a:ext cx="0" cy="147436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99556E-5830-DB4F-B2D8-CAFEEAE44D45}"/>
              </a:ext>
            </a:extLst>
          </p:cNvPr>
          <p:cNvCxnSpPr>
            <a:cxnSpLocks/>
          </p:cNvCxnSpPr>
          <p:nvPr/>
        </p:nvCxnSpPr>
        <p:spPr>
          <a:xfrm>
            <a:off x="8231654" y="3725675"/>
            <a:ext cx="18940" cy="11210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64A1C6F-167F-B341-B97D-70589CC4C6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24632" y="3824334"/>
            <a:ext cx="1815415" cy="1644034"/>
          </a:xfrm>
          <a:prstGeom prst="bentConnector3">
            <a:avLst>
              <a:gd name="adj1" fmla="val -77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94326C9-FB80-854A-8D28-0F118D5EE76D}"/>
              </a:ext>
            </a:extLst>
          </p:cNvPr>
          <p:cNvCxnSpPr/>
          <p:nvPr/>
        </p:nvCxnSpPr>
        <p:spPr>
          <a:xfrm rot="10800000" flipV="1">
            <a:off x="3329000" y="4864656"/>
            <a:ext cx="4933448" cy="707331"/>
          </a:xfrm>
          <a:prstGeom prst="bentConnector3">
            <a:avLst>
              <a:gd name="adj1" fmla="val 9962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C9B491C-62A6-3D47-ADCA-C241CA6ABF79}"/>
              </a:ext>
            </a:extLst>
          </p:cNvPr>
          <p:cNvCxnSpPr/>
          <p:nvPr/>
        </p:nvCxnSpPr>
        <p:spPr>
          <a:xfrm rot="10800000" flipV="1">
            <a:off x="6389538" y="5207386"/>
            <a:ext cx="2405475" cy="364601"/>
          </a:xfrm>
          <a:prstGeom prst="bentConnector3">
            <a:avLst>
              <a:gd name="adj1" fmla="val 99819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67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479A-6BE2-134E-A52A-CB563B37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the reads to the genome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32EF0-3293-A941-A9BF-E0F33E9D7154}"/>
              </a:ext>
            </a:extLst>
          </p:cNvPr>
          <p:cNvSpPr txBox="1"/>
          <p:nvPr/>
        </p:nvSpPr>
        <p:spPr>
          <a:xfrm>
            <a:off x="6011885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DBDA3-536E-E545-AD42-4E3A03AD6BBB}"/>
              </a:ext>
            </a:extLst>
          </p:cNvPr>
          <p:cNvSpPr txBox="1"/>
          <p:nvPr/>
        </p:nvSpPr>
        <p:spPr>
          <a:xfrm>
            <a:off x="5370870" y="2538867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27662E-98BE-B647-9118-67892757ED2A}"/>
              </a:ext>
            </a:extLst>
          </p:cNvPr>
          <p:cNvSpPr txBox="1"/>
          <p:nvPr/>
        </p:nvSpPr>
        <p:spPr>
          <a:xfrm>
            <a:off x="5370870" y="2938977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r>
              <a:rPr lang="en-US" sz="2000" dirty="0">
                <a:latin typeface="Courier New"/>
              </a:rPr>
              <a:t>CCAGT:2</a:t>
            </a:r>
          </a:p>
          <a:p>
            <a:r>
              <a:rPr lang="en-US" sz="2000" dirty="0">
                <a:latin typeface="Courier New"/>
              </a:rPr>
              <a:t>CAGTG:3,20,45</a:t>
            </a:r>
          </a:p>
          <a:p>
            <a:r>
              <a:rPr lang="en-US" sz="2000" dirty="0">
                <a:latin typeface="Courier New"/>
              </a:rPr>
              <a:t>...</a:t>
            </a:r>
          </a:p>
          <a:p>
            <a:r>
              <a:rPr lang="en-US" sz="2000" dirty="0">
                <a:latin typeface="Courier New"/>
              </a:rPr>
              <a:t>GTGTT:47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3C485-D8BA-E94A-942E-5425FC0DF351}"/>
              </a:ext>
            </a:extLst>
          </p:cNvPr>
          <p:cNvSpPr txBox="1"/>
          <p:nvPr/>
        </p:nvSpPr>
        <p:spPr>
          <a:xfrm>
            <a:off x="6009176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87DCEA-AA82-5041-97F8-8B8ECCA85FC4}"/>
              </a:ext>
            </a:extLst>
          </p:cNvPr>
          <p:cNvSpPr txBox="1"/>
          <p:nvPr/>
        </p:nvSpPr>
        <p:spPr>
          <a:xfrm>
            <a:off x="5370870" y="2945925"/>
            <a:ext cx="2339452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</a:rPr>
              <a:t>CCCAG:1</a:t>
            </a:r>
          </a:p>
          <a:p>
            <a:r>
              <a:rPr lang="en-US" sz="2000" dirty="0">
                <a:latin typeface="Courier New"/>
              </a:rPr>
              <a:t>CCAGT:2</a:t>
            </a:r>
          </a:p>
          <a:p>
            <a:r>
              <a:rPr lang="en-US" sz="2000" dirty="0">
                <a:latin typeface="Courier New"/>
              </a:rPr>
              <a:t>CAGTG:3,20,45</a:t>
            </a:r>
          </a:p>
          <a:p>
            <a:r>
              <a:rPr lang="en-US" sz="2000" dirty="0">
                <a:latin typeface="Courier New"/>
              </a:rPr>
              <a:t>...</a:t>
            </a:r>
          </a:p>
          <a:p>
            <a:r>
              <a:rPr lang="en-US" sz="2000" dirty="0">
                <a:latin typeface="Courier New"/>
              </a:rPr>
              <a:t>GTGTT:47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C2D123-257A-3045-9114-7EE13E2A5886}"/>
              </a:ext>
            </a:extLst>
          </p:cNvPr>
          <p:cNvSpPr txBox="1"/>
          <p:nvPr/>
        </p:nvSpPr>
        <p:spPr>
          <a:xfrm>
            <a:off x="5370869" y="2543584"/>
            <a:ext cx="23394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9FE2E8-991E-4F43-9CEA-F5B821CC6AFF}"/>
              </a:ext>
            </a:extLst>
          </p:cNvPr>
          <p:cNvSpPr txBox="1"/>
          <p:nvPr/>
        </p:nvSpPr>
        <p:spPr>
          <a:xfrm flipH="1">
            <a:off x="3329000" y="2543584"/>
            <a:ext cx="76599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3062-3264-3F47-8161-8F20F2F91313}"/>
              </a:ext>
            </a:extLst>
          </p:cNvPr>
          <p:cNvSpPr txBox="1"/>
          <p:nvPr/>
        </p:nvSpPr>
        <p:spPr>
          <a:xfrm>
            <a:off x="2415456" y="5469445"/>
            <a:ext cx="794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CC</a:t>
            </a:r>
            <a:r>
              <a:rPr lang="en-US" sz="2400" b="1" dirty="0">
                <a:solidFill>
                  <a:srgbClr val="0070C0"/>
                </a:solidFill>
                <a:latin typeface="Courier New"/>
              </a:rPr>
              <a:t>CAGTGCC</a:t>
            </a:r>
            <a:r>
              <a:rPr lang="en-US" sz="2400" dirty="0">
                <a:latin typeface="Courier New"/>
              </a:rPr>
              <a:t>ACGGAGCGAA</a:t>
            </a:r>
            <a:r>
              <a:rPr lang="en-US" sz="2400" b="1" dirty="0">
                <a:solidFill>
                  <a:srgbClr val="0070C0"/>
                </a:solidFill>
                <a:latin typeface="Courier New"/>
              </a:rPr>
              <a:t>CAGTGC</a:t>
            </a:r>
            <a:r>
              <a:rPr lang="en-US" sz="2400" b="1" dirty="0">
                <a:solidFill>
                  <a:srgbClr val="FF0000"/>
                </a:solidFill>
                <a:latin typeface="Courier New"/>
              </a:rPr>
              <a:t>T</a:t>
            </a:r>
            <a:r>
              <a:rPr lang="en-US" sz="2400" dirty="0">
                <a:latin typeface="Courier New"/>
              </a:rPr>
              <a:t>GAAAGCTCG</a:t>
            </a:r>
            <a:r>
              <a:rPr lang="en-US" sz="2400" b="1" dirty="0">
                <a:solidFill>
                  <a:srgbClr val="0070C0"/>
                </a:solidFill>
                <a:latin typeface="Courier New"/>
              </a:rPr>
              <a:t>CAGTG</a:t>
            </a:r>
            <a:r>
              <a:rPr lang="en-US" sz="2400" b="1" dirty="0">
                <a:solidFill>
                  <a:srgbClr val="FF0000"/>
                </a:solidFill>
                <a:latin typeface="Courier New"/>
              </a:rPr>
              <a:t>TT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BAA84C-8F5A-954C-B469-C2D5FD34C3B3}"/>
              </a:ext>
            </a:extLst>
          </p:cNvPr>
          <p:cNvSpPr txBox="1"/>
          <p:nvPr/>
        </p:nvSpPr>
        <p:spPr>
          <a:xfrm>
            <a:off x="6011885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8AD0F0-0459-DF4E-AF79-2D5C81FA1AE1}"/>
              </a:ext>
            </a:extLst>
          </p:cNvPr>
          <p:cNvSpPr txBox="1"/>
          <p:nvPr/>
        </p:nvSpPr>
        <p:spPr>
          <a:xfrm>
            <a:off x="6009176" y="6189604"/>
            <a:ext cx="107658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Genome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285B17-93A3-5945-B801-10649A7EA179}"/>
              </a:ext>
            </a:extLst>
          </p:cNvPr>
          <p:cNvSpPr txBox="1"/>
          <p:nvPr/>
        </p:nvSpPr>
        <p:spPr>
          <a:xfrm>
            <a:off x="2817973" y="4792980"/>
            <a:ext cx="1477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CAGTGCC</a:t>
            </a:r>
          </a:p>
          <a:p>
            <a:r>
              <a:rPr lang="en-US" sz="2400" dirty="0">
                <a:latin typeface="Courier New"/>
              </a:rPr>
              <a:t>|||||||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B97A18-2B61-164F-B478-8534D447428F}"/>
              </a:ext>
            </a:extLst>
          </p:cNvPr>
          <p:cNvSpPr txBox="1"/>
          <p:nvPr/>
        </p:nvSpPr>
        <p:spPr>
          <a:xfrm>
            <a:off x="5895324" y="4799479"/>
            <a:ext cx="1477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CAGTGCC</a:t>
            </a:r>
          </a:p>
          <a:p>
            <a:r>
              <a:rPr lang="en-US" sz="2400" dirty="0">
                <a:latin typeface="Courier New"/>
              </a:rPr>
              <a:t>||||||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AC85B8-61BE-DE45-AB1E-8BB5A93B1BA4}"/>
              </a:ext>
            </a:extLst>
          </p:cNvPr>
          <p:cNvSpPr txBox="1"/>
          <p:nvPr/>
        </p:nvSpPr>
        <p:spPr>
          <a:xfrm>
            <a:off x="8773037" y="4799479"/>
            <a:ext cx="1477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CAGTGCC</a:t>
            </a:r>
          </a:p>
          <a:p>
            <a:r>
              <a:rPr lang="en-US" sz="2400" dirty="0">
                <a:latin typeface="Courier New"/>
              </a:rPr>
              <a:t>|||||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13DE9C-CB48-9E43-842A-5453F90DE7F9}"/>
              </a:ext>
            </a:extLst>
          </p:cNvPr>
          <p:cNvSpPr txBox="1"/>
          <p:nvPr/>
        </p:nvSpPr>
        <p:spPr>
          <a:xfrm>
            <a:off x="2817973" y="5790513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/>
              </a:rPr>
              <a:t>Score=7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7017C0-B3E2-E248-A25A-A8E91EB47124}"/>
              </a:ext>
            </a:extLst>
          </p:cNvPr>
          <p:cNvSpPr txBox="1"/>
          <p:nvPr/>
        </p:nvSpPr>
        <p:spPr>
          <a:xfrm>
            <a:off x="5895324" y="5790513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/>
              </a:rPr>
              <a:t>Score=5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24EFB7-F1E0-2746-9FD8-8331BA724348}"/>
              </a:ext>
            </a:extLst>
          </p:cNvPr>
          <p:cNvSpPr txBox="1"/>
          <p:nvPr/>
        </p:nvSpPr>
        <p:spPr>
          <a:xfrm>
            <a:off x="8780617" y="5790513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/>
              </a:rPr>
              <a:t>Score=3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D82009-B29C-3F4F-AE0C-AA6F418A23D4}"/>
              </a:ext>
            </a:extLst>
          </p:cNvPr>
          <p:cNvSpPr txBox="1"/>
          <p:nvPr/>
        </p:nvSpPr>
        <p:spPr>
          <a:xfrm>
            <a:off x="2992211" y="3072224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</a:rPr>
              <a:t>CAGTGCC</a:t>
            </a:r>
          </a:p>
        </p:txBody>
      </p:sp>
    </p:spTree>
    <p:extLst>
      <p:ext uri="{BB962C8B-B14F-4D97-AF65-F5344CB8AC3E}">
        <p14:creationId xmlns:p14="http://schemas.microsoft.com/office/powerpoint/2010/main" val="2233581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A014-6582-5145-964E-1AFD71B2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and Bam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144F6E-8236-164A-8ED1-7E7BA23A7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747" y="1733550"/>
            <a:ext cx="11314335" cy="3766102"/>
          </a:xfrm>
        </p:spPr>
      </p:pic>
    </p:spTree>
    <p:extLst>
      <p:ext uri="{BB962C8B-B14F-4D97-AF65-F5344CB8AC3E}">
        <p14:creationId xmlns:p14="http://schemas.microsoft.com/office/powerpoint/2010/main" val="738459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1B22-178E-BF45-B24F-280CD132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Counts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3B9FF8-43C6-454E-AB03-173F0F789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592" y="1518548"/>
            <a:ext cx="6925408" cy="504032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F1E3DB-7EFD-0744-8B36-E95CA4E0FA12}"/>
              </a:ext>
            </a:extLst>
          </p:cNvPr>
          <p:cNvSpPr txBox="1">
            <a:spLocks/>
          </p:cNvSpPr>
          <p:nvPr/>
        </p:nvSpPr>
        <p:spPr>
          <a:xfrm>
            <a:off x="811824" y="1606472"/>
            <a:ext cx="5588977" cy="521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None/>
            </a:pPr>
            <a:r>
              <a:rPr lang="en-US" dirty="0"/>
              <a:t>Count reads hitting genes, </a:t>
            </a:r>
            <a:r>
              <a:rPr lang="en-US" dirty="0" err="1"/>
              <a:t>etc</a:t>
            </a:r>
            <a:endParaRPr lang="en-US" dirty="0"/>
          </a:p>
          <a:p>
            <a:pPr marL="530352" lvl="1" indent="0">
              <a:buNone/>
            </a:pPr>
            <a:r>
              <a:rPr lang="en-US" dirty="0"/>
              <a:t>Approaches/software: </a:t>
            </a:r>
          </a:p>
          <a:p>
            <a:pPr lvl="1"/>
            <a:r>
              <a:rPr lang="en-US" dirty="0"/>
              <a:t>HT-</a:t>
            </a:r>
            <a:r>
              <a:rPr lang="en-US" dirty="0" err="1"/>
              <a:t>Seq</a:t>
            </a:r>
            <a:endParaRPr lang="en-US" dirty="0"/>
          </a:p>
          <a:p>
            <a:pPr lvl="1"/>
            <a:r>
              <a:rPr lang="en-US" dirty="0"/>
              <a:t>STAR</a:t>
            </a:r>
          </a:p>
          <a:p>
            <a:pPr lvl="1"/>
            <a:r>
              <a:rPr lang="en-US" dirty="0"/>
              <a:t>Cufflinks</a:t>
            </a:r>
          </a:p>
          <a:p>
            <a:pPr lvl="1"/>
            <a:r>
              <a:rPr lang="en-US" dirty="0"/>
              <a:t>RPKM FPKM or CPM</a:t>
            </a:r>
          </a:p>
          <a:p>
            <a:pPr lvl="1"/>
            <a:r>
              <a:rPr lang="en-US" dirty="0"/>
              <a:t>RSEM</a:t>
            </a:r>
          </a:p>
          <a:p>
            <a:pPr lvl="1"/>
            <a:r>
              <a:rPr lang="en-US" dirty="0" err="1"/>
              <a:t>edgeR</a:t>
            </a:r>
            <a:endParaRPr lang="en-US" dirty="0"/>
          </a:p>
          <a:p>
            <a:pPr lvl="1"/>
            <a:r>
              <a:rPr lang="en-US" dirty="0" err="1"/>
              <a:t>findOverlaps</a:t>
            </a:r>
            <a:r>
              <a:rPr lang="en-US" dirty="0"/>
              <a:t> (</a:t>
            </a:r>
            <a:r>
              <a:rPr lang="en-US" dirty="0" err="1"/>
              <a:t>GenomicRanges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featureCounts</a:t>
            </a:r>
            <a:r>
              <a:rPr lang="en-US" dirty="0"/>
              <a:t> (</a:t>
            </a:r>
            <a:r>
              <a:rPr lang="en-US" dirty="0" err="1"/>
              <a:t>Rsubread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BC81-0DAD-754F-9DA4-F62FF685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to learn from batch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120CA-E57B-144F-9AF1-D248FD1E7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5055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Batch Effect:</a:t>
            </a:r>
            <a:r>
              <a:rPr lang="en-US" sz="2800" dirty="0"/>
              <a:t> Non-biological variation due to differences in batches of data that confound the relationships between covariates of interest.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Caused by differences in:</a:t>
            </a:r>
          </a:p>
          <a:p>
            <a:pPr lvl="1"/>
            <a:r>
              <a:rPr lang="en-US" sz="2800" dirty="0"/>
              <a:t>Gene expression profiling platform</a:t>
            </a:r>
          </a:p>
          <a:p>
            <a:pPr lvl="1"/>
            <a:r>
              <a:rPr lang="en-US" sz="2800" dirty="0"/>
              <a:t>Lab protocol or experimenter</a:t>
            </a:r>
          </a:p>
          <a:p>
            <a:pPr lvl="1"/>
            <a:r>
              <a:rPr lang="en-US" sz="2800" dirty="0"/>
              <a:t>Time of day or processing</a:t>
            </a:r>
          </a:p>
          <a:p>
            <a:pPr lvl="1"/>
            <a:r>
              <a:rPr lang="en-US" sz="2800" dirty="0"/>
              <a:t>Atmospheric ozone level (Rhodes et al. 2004)</a:t>
            </a:r>
          </a:p>
        </p:txBody>
      </p:sp>
    </p:spTree>
    <p:extLst>
      <p:ext uri="{BB962C8B-B14F-4D97-AF65-F5344CB8AC3E}">
        <p14:creationId xmlns:p14="http://schemas.microsoft.com/office/powerpoint/2010/main" val="153705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4AEB-6686-D44E-8A95-D0A61FD4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 example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24807-2208-8A45-8962-69672F427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784" y="1428750"/>
            <a:ext cx="6450832" cy="10130424"/>
          </a:xfrm>
        </p:spPr>
      </p:pic>
    </p:spTree>
    <p:extLst>
      <p:ext uri="{BB962C8B-B14F-4D97-AF65-F5344CB8AC3E}">
        <p14:creationId xmlns:p14="http://schemas.microsoft.com/office/powerpoint/2010/main" val="113303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C5A7-0882-2B49-A046-19E5C54D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batch effect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C62EE-4E28-1843-BB37-D842443EC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067" y="1359760"/>
            <a:ext cx="4928701" cy="549824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984297-6D17-1448-94E2-5D2234EBB6EE}"/>
              </a:ext>
            </a:extLst>
          </p:cNvPr>
          <p:cNvSpPr txBox="1">
            <a:spLocks/>
          </p:cNvSpPr>
          <p:nvPr/>
        </p:nvSpPr>
        <p:spPr>
          <a:xfrm>
            <a:off x="6488724" y="1720245"/>
            <a:ext cx="5899638" cy="541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b="1" dirty="0"/>
              <a:t>Example #3: </a:t>
            </a:r>
            <a:r>
              <a:rPr lang="en-US" sz="2800" dirty="0"/>
              <a:t>Proteomic markers to predict endometriosis (39 total)</a:t>
            </a:r>
          </a:p>
          <a:p>
            <a:pPr marL="0" indent="0">
              <a:buNone/>
            </a:pPr>
            <a:r>
              <a:rPr lang="en-US" sz="2800" dirty="0"/>
              <a:t>Single peptide predictors of disease (AUC): 0.82, 0.76, 0.74, 0.74, 0.70 (+12 more &gt;0.6)</a:t>
            </a:r>
          </a:p>
          <a:p>
            <a:pPr marL="0" indent="0">
              <a:buNone/>
            </a:pPr>
            <a:r>
              <a:rPr lang="en-US" sz="2800" dirty="0"/>
              <a:t>Single peptide predictors of batch (AUC): 0.99, 0.94, 0.91, 0.86, 0.86, 0.84, 0.84, 0.84, 0.83, 0.82 (+7 more &gt;0.6)</a:t>
            </a:r>
          </a:p>
          <a:p>
            <a:pPr marL="0" indent="0">
              <a:buNone/>
            </a:pPr>
            <a:r>
              <a:rPr lang="en-US" sz="2800" dirty="0"/>
              <a:t>Predict batch better than disease!</a:t>
            </a:r>
          </a:p>
        </p:txBody>
      </p:sp>
    </p:spTree>
    <p:extLst>
      <p:ext uri="{BB962C8B-B14F-4D97-AF65-F5344CB8AC3E}">
        <p14:creationId xmlns:p14="http://schemas.microsoft.com/office/powerpoint/2010/main" val="187153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1435-7F32-484F-B307-142B99C9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batch effects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B8F03C-A056-CA46-B7A1-C4FA19C8F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84" y="1404299"/>
            <a:ext cx="10251831" cy="5378458"/>
          </a:xfrm>
        </p:spPr>
      </p:pic>
    </p:spTree>
    <p:extLst>
      <p:ext uri="{BB962C8B-B14F-4D97-AF65-F5344CB8AC3E}">
        <p14:creationId xmlns:p14="http://schemas.microsoft.com/office/powerpoint/2010/main" val="651991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919B-8621-AB4A-9CC5-DC2EF757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for batch effects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20398E-28FF-704E-BE5A-F6E9921B4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067" y="2483793"/>
            <a:ext cx="6625209" cy="242231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B81ADC1-F0DF-C24B-AAC7-C8A65B8EF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276" y="1802423"/>
            <a:ext cx="4461599" cy="42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3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8FFB-1B85-9942-9245-542059DD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batch mean differences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9D7BE-9C60-E64D-90DF-562AADDF0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19" y="1428750"/>
            <a:ext cx="10290162" cy="4622738"/>
          </a:xfrm>
        </p:spPr>
      </p:pic>
    </p:spTree>
    <p:extLst>
      <p:ext uri="{BB962C8B-B14F-4D97-AF65-F5344CB8AC3E}">
        <p14:creationId xmlns:p14="http://schemas.microsoft.com/office/powerpoint/2010/main" val="32027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947" y="0"/>
            <a:ext cx="94898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862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8FFB-1B85-9942-9245-542059DD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batch Variances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3CA0-48AD-1148-AF41-6BF0727EC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54" y="1754748"/>
            <a:ext cx="10412292" cy="42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8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032C-BBC9-6641-B120-1EBB2AC1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methods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804B3D-9C13-F94C-82A5-CF95D4104A29}"/>
              </a:ext>
            </a:extLst>
          </p:cNvPr>
          <p:cNvSpPr txBox="1">
            <a:spLocks/>
          </p:cNvSpPr>
          <p:nvPr/>
        </p:nvSpPr>
        <p:spPr>
          <a:xfrm>
            <a:off x="1989992" y="1255433"/>
            <a:ext cx="8229600" cy="2958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Need to normalize data because of:</a:t>
            </a:r>
          </a:p>
          <a:p>
            <a:pPr lvl="1"/>
            <a:r>
              <a:rPr lang="en-US" sz="1800" dirty="0"/>
              <a:t>Sequencing depth difference in each RNA sample</a:t>
            </a:r>
          </a:p>
          <a:p>
            <a:pPr lvl="1"/>
            <a:r>
              <a:rPr lang="en-US" sz="1800" dirty="0"/>
              <a:t>RNA composition differences</a:t>
            </a:r>
          </a:p>
          <a:p>
            <a:pPr lvl="2"/>
            <a:r>
              <a:rPr lang="en-US" dirty="0"/>
              <a:t>Highly expressed genes can consume a substantial proportion of RNA-</a:t>
            </a:r>
            <a:r>
              <a:rPr lang="en-US" dirty="0" err="1"/>
              <a:t>Seq</a:t>
            </a:r>
            <a:r>
              <a:rPr lang="en-US" dirty="0"/>
              <a:t> reads, causing other genes to be under-sampled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44132-CB78-AA40-BE31-3176805D2890}"/>
              </a:ext>
            </a:extLst>
          </p:cNvPr>
          <p:cNvSpPr/>
          <p:nvPr/>
        </p:nvSpPr>
        <p:spPr>
          <a:xfrm>
            <a:off x="3818792" y="1873122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E5C627-54F1-F64B-BF44-CC8D519E5B2D}"/>
              </a:ext>
            </a:extLst>
          </p:cNvPr>
          <p:cNvSpPr/>
          <p:nvPr/>
        </p:nvSpPr>
        <p:spPr>
          <a:xfrm>
            <a:off x="3480595" y="3310757"/>
            <a:ext cx="2051448" cy="16363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AEAD0D-D246-B442-AF89-2E089CE74F34}"/>
              </a:ext>
            </a:extLst>
          </p:cNvPr>
          <p:cNvSpPr/>
          <p:nvPr/>
        </p:nvSpPr>
        <p:spPr>
          <a:xfrm>
            <a:off x="6856697" y="3310757"/>
            <a:ext cx="2051448" cy="16363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4F379-52F6-EA40-9CDE-22121E6B4C7B}"/>
              </a:ext>
            </a:extLst>
          </p:cNvPr>
          <p:cNvSpPr txBox="1"/>
          <p:nvPr/>
        </p:nvSpPr>
        <p:spPr>
          <a:xfrm>
            <a:off x="3506064" y="2957707"/>
            <a:ext cx="183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population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8DC83-DA96-0C4E-84F2-1FE8C156E482}"/>
              </a:ext>
            </a:extLst>
          </p:cNvPr>
          <p:cNvSpPr txBox="1"/>
          <p:nvPr/>
        </p:nvSpPr>
        <p:spPr>
          <a:xfrm>
            <a:off x="6939151" y="2964974"/>
            <a:ext cx="183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population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7898E9-47A7-B844-8EED-AA6B7196EF33}"/>
              </a:ext>
            </a:extLst>
          </p:cNvPr>
          <p:cNvSpPr/>
          <p:nvPr/>
        </p:nvSpPr>
        <p:spPr>
          <a:xfrm>
            <a:off x="3830644" y="3656447"/>
            <a:ext cx="708238" cy="72457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945FD2-AAA7-814E-983F-9F5AFB77CA2F}"/>
              </a:ext>
            </a:extLst>
          </p:cNvPr>
          <p:cNvSpPr/>
          <p:nvPr/>
        </p:nvSpPr>
        <p:spPr>
          <a:xfrm>
            <a:off x="7223029" y="3730033"/>
            <a:ext cx="352321" cy="39923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273070-69F5-354F-A321-0B0D4010D005}"/>
              </a:ext>
            </a:extLst>
          </p:cNvPr>
          <p:cNvSpPr/>
          <p:nvPr/>
        </p:nvSpPr>
        <p:spPr>
          <a:xfrm>
            <a:off x="8018541" y="3868120"/>
            <a:ext cx="183640" cy="21393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BBB0C1-8FCA-3640-935A-1BF97B8D4DA7}"/>
              </a:ext>
            </a:extLst>
          </p:cNvPr>
          <p:cNvSpPr/>
          <p:nvPr/>
        </p:nvSpPr>
        <p:spPr>
          <a:xfrm>
            <a:off x="8018541" y="4234451"/>
            <a:ext cx="183640" cy="213931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26F65A-409D-3A4D-B19B-56056A64302D}"/>
              </a:ext>
            </a:extLst>
          </p:cNvPr>
          <p:cNvSpPr/>
          <p:nvPr/>
        </p:nvSpPr>
        <p:spPr>
          <a:xfrm>
            <a:off x="4849550" y="3656447"/>
            <a:ext cx="183640" cy="21393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31E32F-B3CC-B740-8318-877268EA6E8A}"/>
              </a:ext>
            </a:extLst>
          </p:cNvPr>
          <p:cNvSpPr/>
          <p:nvPr/>
        </p:nvSpPr>
        <p:spPr>
          <a:xfrm>
            <a:off x="4849550" y="4113302"/>
            <a:ext cx="183640" cy="213931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F37C3-3A95-6144-B19D-24F2C63AE4B4}"/>
              </a:ext>
            </a:extLst>
          </p:cNvPr>
          <p:cNvSpPr txBox="1"/>
          <p:nvPr/>
        </p:nvSpPr>
        <p:spPr>
          <a:xfrm>
            <a:off x="2057400" y="5058037"/>
            <a:ext cx="9117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Assuming equal sequencing depth, yellow and blue will get lower RPKM in RNA population 1 although they have equal expression levels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6586055-83F0-5741-8DC5-1CFC43DEE95B}"/>
              </a:ext>
            </a:extLst>
          </p:cNvPr>
          <p:cNvSpPr txBox="1">
            <a:spLocks/>
          </p:cNvSpPr>
          <p:nvPr/>
        </p:nvSpPr>
        <p:spPr>
          <a:xfrm>
            <a:off x="3284389" y="5378545"/>
            <a:ext cx="8229600" cy="2958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Different methods</a:t>
            </a:r>
          </a:p>
          <a:p>
            <a:pPr lvl="1"/>
            <a:r>
              <a:rPr lang="en-US" sz="1800" dirty="0"/>
              <a:t>Trimmed mean of M-values (</a:t>
            </a:r>
            <a:r>
              <a:rPr lang="en-US" sz="1800" dirty="0" err="1"/>
              <a:t>edgeR</a:t>
            </a:r>
            <a:r>
              <a:rPr lang="en-US" sz="1800" dirty="0"/>
              <a:t>/</a:t>
            </a:r>
            <a:r>
              <a:rPr lang="en-US" sz="1800" dirty="0" err="1"/>
              <a:t>limma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Median of Ratios method (</a:t>
            </a:r>
            <a:r>
              <a:rPr lang="en-US" sz="1800" dirty="0" err="1"/>
              <a:t>DESeq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2061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64C7-CE78-4F40-A8A3-390000A5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</a:t>
            </a:r>
            <a:r>
              <a:rPr lang="en-US" dirty="0" err="1"/>
              <a:t>overdispersion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F1B3-95F4-E543-8A5C-71A5E289D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918" y="1508157"/>
            <a:ext cx="3964409" cy="5137086"/>
          </a:xfrm>
        </p:spPr>
        <p:txBody>
          <a:bodyPr>
            <a:normAutofit/>
          </a:bodyPr>
          <a:lstStyle/>
          <a:p>
            <a:r>
              <a:rPr lang="en-US" dirty="0"/>
              <a:t>Alignment and feature counting result in discrete count data (i.e. the number of reads to each gene)</a:t>
            </a:r>
          </a:p>
          <a:p>
            <a:r>
              <a:rPr lang="en-US" dirty="0"/>
              <a:t>A first thought might be to use a Poisson distribution to model the counts</a:t>
            </a:r>
          </a:p>
          <a:p>
            <a:r>
              <a:rPr lang="en-US" dirty="0"/>
              <a:t>However, the Poisson makes a strict mean-variance assumption (i.e. they are the same</a:t>
            </a:r>
          </a:p>
          <a:p>
            <a:r>
              <a:rPr lang="en-US" dirty="0"/>
              <a:t>Studies have demonstrated that a negative binomial fits data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359C8-60E9-974B-840D-6D70B3F2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334" y="1508157"/>
            <a:ext cx="6973254" cy="51370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926C56-2622-6941-A9AA-A1BEB7753376}"/>
              </a:ext>
            </a:extLst>
          </p:cNvPr>
          <p:cNvCxnSpPr/>
          <p:nvPr/>
        </p:nvCxnSpPr>
        <p:spPr>
          <a:xfrm flipV="1">
            <a:off x="9312750" y="3607120"/>
            <a:ext cx="854769" cy="81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3C800-5110-D14D-A32D-75115422EA85}"/>
              </a:ext>
            </a:extLst>
          </p:cNvPr>
          <p:cNvSpPr txBox="1"/>
          <p:nvPr/>
        </p:nvSpPr>
        <p:spPr>
          <a:xfrm>
            <a:off x="10167519" y="3161976"/>
            <a:ext cx="207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Software use:</a:t>
            </a:r>
          </a:p>
          <a:p>
            <a:r>
              <a:rPr lang="en-US" sz="1200" dirty="0"/>
              <a:t>Negative binomial distribution</a:t>
            </a:r>
          </a:p>
          <a:p>
            <a:r>
              <a:rPr lang="en-US" sz="1200" dirty="0"/>
              <a:t>Non-parametric methods</a:t>
            </a:r>
          </a:p>
          <a:p>
            <a:r>
              <a:rPr lang="en-US" sz="1200" dirty="0" err="1"/>
              <a:t>Voom</a:t>
            </a:r>
            <a:r>
              <a:rPr lang="en-US" sz="1200" dirty="0"/>
              <a:t> 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257292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BC84-4F27-9648-9AD8-C7874F40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review: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18712-7ADB-DE4F-9194-7E66CDC09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329" y="2173988"/>
            <a:ext cx="9296400" cy="927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0A7B7-CA84-7E4F-B6A3-A868A9755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791" y="4161013"/>
            <a:ext cx="838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EFC9DB-2CE0-4140-AC2F-FBA327FC6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246" y="5186904"/>
            <a:ext cx="1193800" cy="723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8B50A3-5096-F341-92B4-828BC19BDB59}"/>
              </a:ext>
            </a:extLst>
          </p:cNvPr>
          <p:cNvSpPr txBox="1"/>
          <p:nvPr/>
        </p:nvSpPr>
        <p:spPr>
          <a:xfrm>
            <a:off x="1137217" y="1556916"/>
            <a:ext cx="4142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Probability Mass Function: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6A2241-3347-3542-A99F-F09688D77E9E}"/>
              </a:ext>
            </a:extLst>
          </p:cNvPr>
          <p:cNvSpPr txBox="1"/>
          <p:nvPr/>
        </p:nvSpPr>
        <p:spPr>
          <a:xfrm>
            <a:off x="1832544" y="4206622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F2F08-E948-A54E-964D-F6CDCB5D2FF0}"/>
              </a:ext>
            </a:extLst>
          </p:cNvPr>
          <p:cNvSpPr txBox="1"/>
          <p:nvPr/>
        </p:nvSpPr>
        <p:spPr>
          <a:xfrm>
            <a:off x="1805432" y="5287244"/>
            <a:ext cx="158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Variance: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1C4ED1-C5B4-D642-A218-424AD5067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597" y="3134751"/>
            <a:ext cx="5898522" cy="36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16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BC84-4F27-9648-9AD8-C7874F40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Negative Binomial methods: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EF0D8D-8A86-2647-84BA-AE02FF7F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40" y="2447058"/>
            <a:ext cx="6662752" cy="2025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BD43FA-B871-6E4B-B2ED-4FDE2BBE3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640" y="4410419"/>
            <a:ext cx="6662752" cy="13130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2A1AC8-F709-7243-8FD2-CC44A880A029}"/>
              </a:ext>
            </a:extLst>
          </p:cNvPr>
          <p:cNvSpPr txBox="1"/>
          <p:nvPr/>
        </p:nvSpPr>
        <p:spPr>
          <a:xfrm>
            <a:off x="2250917" y="3624526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DeSeq2: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BA34A-30A6-C245-B572-DBBED168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466" y="1624495"/>
            <a:ext cx="21971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686DA-B5E5-9F42-A8A4-BFFEB368B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666" y="1878495"/>
            <a:ext cx="5600700" cy="342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BC930A-B0AA-554F-BC79-5B61E5F188C5}"/>
              </a:ext>
            </a:extLst>
          </p:cNvPr>
          <p:cNvSpPr txBox="1"/>
          <p:nvPr/>
        </p:nvSpPr>
        <p:spPr>
          <a:xfrm>
            <a:off x="2371142" y="1616885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EdgeR</a:t>
            </a:r>
            <a:r>
              <a:rPr lang="en-US" sz="2800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FD0745-0310-984B-8C15-451626902364}"/>
              </a:ext>
            </a:extLst>
          </p:cNvPr>
          <p:cNvSpPr txBox="1"/>
          <p:nvPr/>
        </p:nvSpPr>
        <p:spPr>
          <a:xfrm>
            <a:off x="2154265" y="6123792"/>
            <a:ext cx="8825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Another option is to transform your data (</a:t>
            </a:r>
            <a:r>
              <a:rPr lang="en-US" sz="2800" dirty="0" err="1"/>
              <a:t>logCPM</a:t>
            </a:r>
            <a:r>
              <a:rPr lang="en-US" sz="2800" dirty="0"/>
              <a:t>, </a:t>
            </a:r>
            <a:r>
              <a:rPr lang="en-US" sz="2800" dirty="0" err="1"/>
              <a:t>voom</a:t>
            </a:r>
            <a:r>
              <a:rPr lang="en-US" sz="28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2658955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031C-1987-3144-BE5F-A09F5687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differential expression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E87DDF-AB1E-A84F-BB62-93B641EA2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3943352" y="-1375995"/>
            <a:ext cx="5002820" cy="1106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04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F72F-ED4A-0E4F-9DB3-67CD870B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EdgeR</a:t>
            </a:r>
            <a:r>
              <a:rPr lang="en-US" dirty="0"/>
              <a:t>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51CCE-60F7-D54E-B51D-9AB1E9646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1" y="1503485"/>
            <a:ext cx="11312769" cy="5354515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en-US" sz="2800" dirty="0"/>
              <a:t>Implements statistical methods for DE analysis based on the negative binomial model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#start with a count matrix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Courier" charset="0"/>
              </a:rPr>
              <a:t>counts&lt;-counts[which(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rowSums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cpm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(counts)&gt;</a:t>
            </a:r>
            <a:r>
              <a:rPr lang="en-US" dirty="0">
                <a:solidFill>
                  <a:srgbClr val="0000FF"/>
                </a:solidFill>
                <a:latin typeface="Courier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),] 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#Gene Filtering</a:t>
            </a:r>
            <a:endParaRPr lang="en-US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dge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 &lt;- 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DGEList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(counts=counts, group=group)  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#Computes library size</a:t>
            </a:r>
            <a:endParaRPr lang="en-US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Courier" charset="0"/>
              </a:rPr>
              <a:t>counts&lt;-counts[which(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rowSums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cpm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(counts)&gt;</a:t>
            </a:r>
            <a:r>
              <a:rPr lang="en-US" dirty="0">
                <a:solidFill>
                  <a:srgbClr val="0000FF"/>
                </a:solidFill>
                <a:latin typeface="Courier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),] 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#Gene Filtering</a:t>
            </a:r>
            <a:endParaRPr lang="en-US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dge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 &lt;- 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DGEList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(counts=counts, group=group)  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#Re-compute library size</a:t>
            </a:r>
            <a:endParaRPr lang="en-US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dge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 &lt;- 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calcNormFactors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dge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 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#TMM normalization</a:t>
            </a:r>
            <a:endParaRPr lang="en-US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Courier" charset="0"/>
              </a:rPr>
              <a:t>design&lt;-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model.matrix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(~group)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dge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&lt;-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estimateDisp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y,design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 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#Estimates common, trended and tagwise dispersion</a:t>
            </a:r>
            <a:endParaRPr lang="en-US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In negative binomial models, each gene is given a dispersion parameter.  Dispersions control the variances of the gene counts and underestimation will lead to false discovery and overestimation may lead to a lower rate of true discovery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i="1" dirty="0">
                <a:solidFill>
                  <a:srgbClr val="008800"/>
                </a:solidFill>
                <a:latin typeface="Courier" charset="0"/>
              </a:rPr>
              <a:t>#perform likelihood ratio tests</a:t>
            </a:r>
            <a:endParaRPr lang="en-US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Courier" charset="0"/>
              </a:rPr>
              <a:t>fit&lt;-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glmFit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y,design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 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#fits a negative binomial GLM with the dispersion estimates</a:t>
            </a:r>
            <a:endParaRPr lang="en-US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lrt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&lt;-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glmLRT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(fit, 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coef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 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#Performs likelihood ratio test, comparing the goodness of the fit of the full versus reduced model</a:t>
            </a:r>
            <a:endParaRPr lang="en-US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topTags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lrt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i="1" dirty="0">
                <a:solidFill>
                  <a:srgbClr val="008800"/>
                </a:solidFill>
                <a:latin typeface="Courier" charset="0"/>
              </a:rPr>
              <a:t>#perform quasi-likelihood F-tests</a:t>
            </a:r>
            <a:endParaRPr lang="en-US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i="1" dirty="0">
                <a:solidFill>
                  <a:srgbClr val="008800"/>
                </a:solidFill>
                <a:latin typeface="Courier" charset="0"/>
              </a:rPr>
              <a:t>#Replace the </a:t>
            </a:r>
            <a:r>
              <a:rPr lang="en-US" i="1" dirty="0" err="1">
                <a:solidFill>
                  <a:srgbClr val="008800"/>
                </a:solidFill>
                <a:latin typeface="Courier" charset="0"/>
              </a:rPr>
              <a:t>chisquare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 approximation to the likelihood ratio statistic with a quasi-likelihood F-test, more control of error rate</a:t>
            </a:r>
            <a:endParaRPr lang="en-US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Courier" charset="0"/>
              </a:rPr>
              <a:t>fit&lt;-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glmQLFit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(y, design) 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#use for small dataset, reflects uncertainty in estimating dispersion for each gene, more robust and reliable error rate #control when the number of replicates is small</a:t>
            </a:r>
            <a:endParaRPr lang="en-US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qlf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&lt;-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glmQLFTest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(fit, 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coef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topTags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qlf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i="1" dirty="0">
                <a:solidFill>
                  <a:srgbClr val="008800"/>
                </a:solidFill>
                <a:latin typeface="Courier" charset="0"/>
              </a:rPr>
              <a:t>#For visualization, heatmaps/PCA</a:t>
            </a:r>
            <a:endParaRPr lang="en-US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Logcpm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&lt;-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cpm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y,log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=</a:t>
            </a:r>
            <a:r>
              <a:rPr lang="en-US" b="1" dirty="0">
                <a:solidFill>
                  <a:srgbClr val="000080"/>
                </a:solidFill>
                <a:latin typeface="Courier" charset="0"/>
              </a:rPr>
              <a:t>TRUE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976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2E27-C2AB-224F-9C24-B9A206E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4709-B392-804E-8342-63C45BDD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29862"/>
            <a:ext cx="10427677" cy="497644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Differential expression analysis using negative binomial generalized linear models</a:t>
            </a:r>
          </a:p>
          <a:p>
            <a:r>
              <a:rPr lang="en-US" sz="2800" dirty="0"/>
              <a:t>Similar to </a:t>
            </a:r>
            <a:r>
              <a:rPr lang="en-US" sz="2800" dirty="0" err="1"/>
              <a:t>edgeR</a:t>
            </a:r>
            <a:r>
              <a:rPr lang="en-US" sz="2800" dirty="0"/>
              <a:t> with normalization strategy being different</a:t>
            </a:r>
          </a:p>
          <a:p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Dds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 &lt;- 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DESeqDataSetFromMatrix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countData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 = 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countData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colData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=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colData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, design=~group)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>
                <a:solidFill>
                  <a:srgbClr val="008800"/>
                </a:solidFill>
                <a:latin typeface="Courier" charset="0"/>
              </a:rPr>
              <a:t>#</a:t>
            </a:r>
            <a:r>
              <a:rPr lang="en-US" i="1" dirty="0" err="1">
                <a:solidFill>
                  <a:srgbClr val="008800"/>
                </a:solidFill>
                <a:latin typeface="Courier" charset="0"/>
              </a:rPr>
              <a:t>colData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 is a data frame of demographic/phenotypic data</a:t>
            </a:r>
            <a:endParaRPr lang="en-US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dds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&lt;-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dds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[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rowSums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(counts(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dds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))&gt;</a:t>
            </a:r>
            <a:r>
              <a:rPr lang="en-US" dirty="0">
                <a:solidFill>
                  <a:srgbClr val="0000FF"/>
                </a:solidFill>
                <a:latin typeface="Courier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,] 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#Gene Filtering</a:t>
            </a:r>
            <a:endParaRPr lang="en-US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dds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&lt;-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DESeq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dds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 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#Performs estimation of size </a:t>
            </a:r>
            <a:r>
              <a:rPr lang="en-US" i="1" dirty="0" err="1">
                <a:solidFill>
                  <a:srgbClr val="008800"/>
                </a:solidFill>
                <a:latin typeface="Courier" charset="0"/>
              </a:rPr>
              <a:t>factors,dispersion</a:t>
            </a:r>
            <a:r>
              <a:rPr lang="en-US" i="1" dirty="0">
                <a:solidFill>
                  <a:srgbClr val="008800"/>
                </a:solidFill>
                <a:latin typeface="Courier" charset="0"/>
              </a:rPr>
              <a:t>, and negative binomial GLM </a:t>
            </a:r>
            <a:r>
              <a:rPr lang="en-US" i="1" dirty="0" err="1">
                <a:solidFill>
                  <a:srgbClr val="008800"/>
                </a:solidFill>
                <a:latin typeface="Courier" charset="0"/>
              </a:rPr>
              <a:t>f#itting</a:t>
            </a:r>
            <a:endParaRPr lang="en-US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Courier" charset="0"/>
              </a:rPr>
              <a:t>res&lt;-results(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dds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</a:t>
            </a:r>
            <a:br>
              <a:rPr lang="en-US" dirty="0">
                <a:solidFill>
                  <a:srgbClr val="333333"/>
                </a:solidFill>
                <a:latin typeface="Courier" charset="0"/>
              </a:rPr>
            </a:br>
            <a:endParaRPr lang="en-US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i="1" dirty="0">
                <a:solidFill>
                  <a:srgbClr val="008800"/>
                </a:solidFill>
                <a:latin typeface="Courier" charset="0"/>
              </a:rPr>
              <a:t>#data transforms for visualization, heatmaps/PCA</a:t>
            </a:r>
            <a:endParaRPr lang="en-US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Rld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&lt;-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rlog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dds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, blind=</a:t>
            </a:r>
            <a:r>
              <a:rPr lang="en-US" b="1" dirty="0">
                <a:solidFill>
                  <a:srgbClr val="000080"/>
                </a:solidFill>
                <a:latin typeface="Courier" charset="0"/>
              </a:rPr>
              <a:t>FALSE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Courier" charset="0"/>
              </a:rPr>
              <a:t>Vsd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&lt;-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varianceStabilizingTransform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" charset="0"/>
              </a:rPr>
              <a:t>dds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, blind=</a:t>
            </a:r>
            <a:r>
              <a:rPr lang="en-US" b="1" dirty="0">
                <a:solidFill>
                  <a:srgbClr val="000080"/>
                </a:solidFill>
                <a:latin typeface="Courier" charset="0"/>
              </a:rPr>
              <a:t>FALSE</a:t>
            </a:r>
            <a:r>
              <a:rPr lang="en-US" dirty="0">
                <a:solidFill>
                  <a:srgbClr val="333333"/>
                </a:solidFill>
                <a:latin typeface="Courier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93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AA21-F585-FC41-BED0-589BCED7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Limma</a:t>
            </a:r>
            <a:r>
              <a:rPr lang="en-US" dirty="0"/>
              <a:t>/</a:t>
            </a:r>
            <a:r>
              <a:rPr lang="en-US" dirty="0" err="1"/>
              <a:t>Voom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7A20F4-55F4-D540-8917-6B039C273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50731"/>
            <a:ext cx="10032023" cy="5125915"/>
          </a:xfrm>
        </p:spPr>
        <p:txBody>
          <a:bodyPr>
            <a:normAutofit/>
          </a:bodyPr>
          <a:lstStyle/>
          <a:p>
            <a:r>
              <a:rPr lang="en-US" sz="2000" dirty="0"/>
              <a:t>Most similar to microarray data flow</a:t>
            </a:r>
          </a:p>
          <a:p>
            <a:r>
              <a:rPr lang="en-US" sz="2000" dirty="0"/>
              <a:t>Reads counts are converted to log2 counts per million (</a:t>
            </a:r>
            <a:r>
              <a:rPr lang="en-US" sz="2000" dirty="0" err="1"/>
              <a:t>logCPM</a:t>
            </a:r>
            <a:r>
              <a:rPr lang="en-US" sz="2000" dirty="0"/>
              <a:t>) and the mean-variance relationship is modeled with precision weights (</a:t>
            </a:r>
            <a:r>
              <a:rPr lang="en-US" sz="2000" dirty="0" err="1"/>
              <a:t>voom</a:t>
            </a:r>
            <a:r>
              <a:rPr lang="en-US" sz="2000" dirty="0"/>
              <a:t> transform)</a:t>
            </a:r>
          </a:p>
          <a:p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dge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 &lt;- 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DGEList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(counts=counts, group=group)  </a:t>
            </a:r>
            <a:r>
              <a:rPr lang="en-US" sz="1600" i="1" dirty="0">
                <a:solidFill>
                  <a:srgbClr val="008800"/>
                </a:solidFill>
                <a:latin typeface="Courier" charset="0"/>
              </a:rPr>
              <a:t>#From </a:t>
            </a:r>
            <a:r>
              <a:rPr lang="en-US" sz="1600" i="1" dirty="0" err="1">
                <a:solidFill>
                  <a:srgbClr val="008800"/>
                </a:solidFill>
                <a:latin typeface="Courier" charset="0"/>
              </a:rPr>
              <a:t>edgeR</a:t>
            </a:r>
            <a:r>
              <a:rPr lang="en-US" sz="1600" i="1" dirty="0">
                <a:solidFill>
                  <a:srgbClr val="008800"/>
                </a:solidFill>
                <a:latin typeface="Courier" charset="0"/>
              </a:rPr>
              <a:t>, Computes library size</a:t>
            </a:r>
            <a:endParaRPr lang="en-US" sz="1600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counts&lt;-counts[which(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rowSums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cpm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(counts)&gt;</a:t>
            </a:r>
            <a:r>
              <a:rPr lang="en-US" sz="1600" dirty="0">
                <a:solidFill>
                  <a:srgbClr val="0000FF"/>
                </a:solidFill>
                <a:latin typeface="Courier" charset="0"/>
              </a:rPr>
              <a:t>1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),] </a:t>
            </a:r>
            <a:r>
              <a:rPr lang="en-US" sz="1600" i="1" dirty="0">
                <a:solidFill>
                  <a:srgbClr val="008800"/>
                </a:solidFill>
                <a:latin typeface="Courier" charset="0"/>
              </a:rPr>
              <a:t>#Gene Filtering</a:t>
            </a:r>
            <a:endParaRPr lang="en-US" sz="1600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dge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 &lt;- 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DGEList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(counts=counts, group=group)  </a:t>
            </a:r>
            <a:r>
              <a:rPr lang="en-US" sz="1600" i="1" dirty="0">
                <a:solidFill>
                  <a:srgbClr val="008800"/>
                </a:solidFill>
                <a:latin typeface="Courier" charset="0"/>
              </a:rPr>
              <a:t>#Re-compute library size</a:t>
            </a:r>
            <a:endParaRPr lang="en-US" sz="1600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dge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 &lt;- 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calcNormFactors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dge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) </a:t>
            </a:r>
            <a:r>
              <a:rPr lang="en-US" sz="1600" i="1" dirty="0">
                <a:solidFill>
                  <a:srgbClr val="008800"/>
                </a:solidFill>
                <a:latin typeface="Courier" charset="0"/>
              </a:rPr>
              <a:t>#TMM normalization</a:t>
            </a:r>
            <a:endParaRPr lang="en-US" sz="1600" dirty="0">
              <a:solidFill>
                <a:srgbClr val="333333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design&lt;-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model.matrix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(~group)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v&lt;-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voom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dge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, design) </a:t>
            </a:r>
            <a:r>
              <a:rPr lang="en-US" sz="1600" i="1" dirty="0">
                <a:solidFill>
                  <a:srgbClr val="008800"/>
                </a:solidFill>
                <a:latin typeface="Courier" charset="0"/>
              </a:rPr>
              <a:t>#</a:t>
            </a:r>
            <a:r>
              <a:rPr lang="en-US" sz="1600" i="1" dirty="0" err="1">
                <a:solidFill>
                  <a:srgbClr val="008800"/>
                </a:solidFill>
                <a:latin typeface="Courier" charset="0"/>
              </a:rPr>
              <a:t>voom</a:t>
            </a:r>
            <a:r>
              <a:rPr lang="en-US" sz="1600" i="1" dirty="0">
                <a:solidFill>
                  <a:srgbClr val="008800"/>
                </a:solidFill>
                <a:latin typeface="Courier" charset="0"/>
              </a:rPr>
              <a:t> transform to calculate weights to eliminate mean-variance #relationship</a:t>
            </a:r>
            <a:endParaRPr lang="en-US" sz="1600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rgbClr val="008800"/>
                </a:solidFill>
                <a:latin typeface="Courier" charset="0"/>
              </a:rPr>
              <a:t>#use usual </a:t>
            </a:r>
            <a:r>
              <a:rPr lang="en-US" sz="1600" i="1" dirty="0" err="1">
                <a:solidFill>
                  <a:srgbClr val="008800"/>
                </a:solidFill>
                <a:latin typeface="Courier" charset="0"/>
              </a:rPr>
              <a:t>limma</a:t>
            </a:r>
            <a:r>
              <a:rPr lang="en-US" sz="1600" i="1" dirty="0">
                <a:solidFill>
                  <a:srgbClr val="008800"/>
                </a:solidFill>
                <a:latin typeface="Courier" charset="0"/>
              </a:rPr>
              <a:t> pipelines</a:t>
            </a:r>
            <a:endParaRPr lang="en-US" sz="1600" dirty="0">
              <a:solidFill>
                <a:srgbClr val="008800"/>
              </a:solidFill>
              <a:latin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fit&lt;-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lmFit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v,design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fit&lt;-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eBayes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(fit)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topTable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(fit, 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coef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=</a:t>
            </a:r>
            <a:r>
              <a:rPr lang="en-US" sz="1600" dirty="0" err="1">
                <a:solidFill>
                  <a:srgbClr val="333333"/>
                </a:solidFill>
                <a:latin typeface="Courier" charset="0"/>
              </a:rPr>
              <a:t>ncol</a:t>
            </a:r>
            <a:r>
              <a:rPr lang="en-US" sz="1600" dirty="0">
                <a:solidFill>
                  <a:srgbClr val="333333"/>
                </a:solidFill>
                <a:latin typeface="Courier" charset="0"/>
              </a:rPr>
              <a:t>(design))</a:t>
            </a:r>
          </a:p>
        </p:txBody>
      </p:sp>
    </p:spTree>
    <p:extLst>
      <p:ext uri="{BB962C8B-B14F-4D97-AF65-F5344CB8AC3E}">
        <p14:creationId xmlns:p14="http://schemas.microsoft.com/office/powerpoint/2010/main" val="3312819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B1649-8B53-D841-8699-D478EAFA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and 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1C76-CAF2-3E4E-882D-8ADFBFC1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10735408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finding DEGs, look for correlated genes/networks and enriched pathway sets in the gene set</a:t>
            </a:r>
          </a:p>
          <a:p>
            <a:r>
              <a:rPr lang="en-US" dirty="0"/>
              <a:t>Weighted gene </a:t>
            </a:r>
            <a:r>
              <a:rPr lang="en-US" dirty="0" err="1"/>
              <a:t>coexpression</a:t>
            </a:r>
            <a:r>
              <a:rPr lang="en-US" dirty="0"/>
              <a:t> network analysis (WGCNA)</a:t>
            </a:r>
          </a:p>
          <a:p>
            <a:r>
              <a:rPr lang="en-US" dirty="0"/>
              <a:t>GSEA, GSVA, </a:t>
            </a:r>
            <a:r>
              <a:rPr lang="en-US" dirty="0" err="1"/>
              <a:t>EnrichR</a:t>
            </a:r>
            <a:r>
              <a:rPr lang="en-US" dirty="0"/>
              <a:t>, many more!!</a:t>
            </a:r>
          </a:p>
          <a:p>
            <a:r>
              <a:rPr lang="en-US" dirty="0"/>
              <a:t>Qiagen Ingenuity Pathway Analysis (IPA)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31CFD-902B-C344-9FCE-0D0345B7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18" y="3601320"/>
            <a:ext cx="5584906" cy="3141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E3252-E3A4-164A-BC46-91620D46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506" y="2291671"/>
            <a:ext cx="5026658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10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387F-F218-7243-A98F-F5B966F5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an RNA-</a:t>
            </a:r>
            <a:r>
              <a:rPr lang="en-US" dirty="0" err="1"/>
              <a:t>seq</a:t>
            </a:r>
            <a:r>
              <a:rPr lang="en-US" dirty="0"/>
              <a:t> Analysis (Literacy)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83FE-270B-EB4A-9E55-1241360A3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731"/>
            <a:ext cx="5588977" cy="52138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1: Preprocessing and QC:</a:t>
            </a:r>
          </a:p>
          <a:p>
            <a:pPr lvl="1"/>
            <a:r>
              <a:rPr lang="en-US" dirty="0" err="1"/>
              <a:t>Fasta</a:t>
            </a:r>
            <a:r>
              <a:rPr lang="en-US" dirty="0"/>
              <a:t> and </a:t>
            </a:r>
            <a:r>
              <a:rPr lang="en-US" dirty="0" err="1"/>
              <a:t>Fastq</a:t>
            </a:r>
            <a:r>
              <a:rPr lang="en-US" dirty="0"/>
              <a:t> files</a:t>
            </a:r>
          </a:p>
          <a:p>
            <a:pPr lvl="1"/>
            <a:r>
              <a:rPr lang="en-US" dirty="0" err="1"/>
              <a:t>FastQC</a:t>
            </a:r>
            <a:r>
              <a:rPr lang="en-US" dirty="0"/>
              <a:t>: good vs. bad examples</a:t>
            </a:r>
          </a:p>
          <a:p>
            <a:pPr lvl="1"/>
            <a:r>
              <a:rPr lang="en-US" dirty="0"/>
              <a:t>Visualization</a:t>
            </a:r>
          </a:p>
          <a:p>
            <a:r>
              <a:rPr lang="en-US" dirty="0"/>
              <a:t>Step 2: Alignment</a:t>
            </a:r>
          </a:p>
          <a:p>
            <a:pPr lvl="1"/>
            <a:r>
              <a:rPr lang="en-US" dirty="0"/>
              <a:t>Obtaining genome sequence and annotation</a:t>
            </a:r>
          </a:p>
          <a:p>
            <a:pPr lvl="1"/>
            <a:r>
              <a:rPr lang="en-US" dirty="0"/>
              <a:t>Software: </a:t>
            </a:r>
          </a:p>
          <a:p>
            <a:pPr lvl="2"/>
            <a:r>
              <a:rPr lang="en-US" dirty="0"/>
              <a:t>Bowtie, </a:t>
            </a:r>
            <a:r>
              <a:rPr lang="en-US" dirty="0" err="1"/>
              <a:t>TopHat</a:t>
            </a:r>
            <a:r>
              <a:rPr lang="en-US" dirty="0"/>
              <a:t>, STAR, Subread/</a:t>
            </a:r>
            <a:r>
              <a:rPr lang="en-US" dirty="0" err="1"/>
              <a:t>Rsubread</a:t>
            </a:r>
            <a:endParaRPr lang="en-US" dirty="0"/>
          </a:p>
          <a:p>
            <a:r>
              <a:rPr lang="en-US" dirty="0"/>
              <a:t>Step 3: Expression Quantification</a:t>
            </a:r>
          </a:p>
          <a:p>
            <a:pPr lvl="1"/>
            <a:r>
              <a:rPr lang="en-US" dirty="0"/>
              <a:t>Count reads hitting genes,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Approaches/software: </a:t>
            </a:r>
          </a:p>
          <a:p>
            <a:pPr lvl="2"/>
            <a:r>
              <a:rPr lang="en-US" dirty="0"/>
              <a:t>HT-</a:t>
            </a:r>
            <a:r>
              <a:rPr lang="en-US" dirty="0" err="1"/>
              <a:t>Seq</a:t>
            </a:r>
            <a:r>
              <a:rPr lang="en-US" dirty="0"/>
              <a:t>, STAR, Cufflinks, RPKM FPKM or CPM, RSEM, </a:t>
            </a:r>
            <a:r>
              <a:rPr lang="en-US" dirty="0" err="1"/>
              <a:t>edgeR</a:t>
            </a:r>
            <a:r>
              <a:rPr lang="en-US" dirty="0"/>
              <a:t>, </a:t>
            </a:r>
            <a:r>
              <a:rPr lang="en-US" dirty="0" err="1"/>
              <a:t>findOverlaps</a:t>
            </a:r>
            <a:r>
              <a:rPr lang="en-US" dirty="0"/>
              <a:t> (</a:t>
            </a:r>
            <a:r>
              <a:rPr lang="en-US" dirty="0" err="1"/>
              <a:t>GenomicRanges</a:t>
            </a:r>
            <a:r>
              <a:rPr lang="en-US" dirty="0"/>
              <a:t>). </a:t>
            </a:r>
            <a:r>
              <a:rPr lang="en-US" dirty="0" err="1"/>
              <a:t>featureCounts</a:t>
            </a:r>
            <a:r>
              <a:rPr lang="en-US" dirty="0"/>
              <a:t> (</a:t>
            </a:r>
            <a:r>
              <a:rPr lang="en-US" dirty="0" err="1"/>
              <a:t>Rsubread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F2E296-BE99-594E-B777-75225F9C6718}"/>
              </a:ext>
            </a:extLst>
          </p:cNvPr>
          <p:cNvSpPr txBox="1">
            <a:spLocks/>
          </p:cNvSpPr>
          <p:nvPr/>
        </p:nvSpPr>
        <p:spPr>
          <a:xfrm>
            <a:off x="6427177" y="1428750"/>
            <a:ext cx="5588977" cy="521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4: More visualization</a:t>
            </a:r>
          </a:p>
          <a:p>
            <a:pPr lvl="1"/>
            <a:r>
              <a:rPr lang="en-US" dirty="0"/>
              <a:t>Heatmaps, boxplots, PCA, t-SNE, UMAP</a:t>
            </a:r>
          </a:p>
          <a:p>
            <a:r>
              <a:rPr lang="en-US" dirty="0"/>
              <a:t>Step 5: Differential Expression</a:t>
            </a:r>
          </a:p>
          <a:p>
            <a:pPr lvl="1"/>
            <a:r>
              <a:rPr lang="en-US" dirty="0"/>
              <a:t>Batch correction</a:t>
            </a:r>
          </a:p>
          <a:p>
            <a:pPr lvl="1"/>
            <a:r>
              <a:rPr lang="en-US" dirty="0" err="1"/>
              <a:t>Overdispersion</a:t>
            </a:r>
            <a:endParaRPr lang="en-US" dirty="0"/>
          </a:p>
          <a:p>
            <a:pPr lvl="1"/>
            <a:r>
              <a:rPr lang="en-US" dirty="0"/>
              <a:t>General Workflow</a:t>
            </a:r>
          </a:p>
          <a:p>
            <a:pPr lvl="1"/>
            <a:r>
              <a:rPr lang="en-US" dirty="0"/>
              <a:t>Available tools:</a:t>
            </a:r>
          </a:p>
          <a:p>
            <a:pPr lvl="2"/>
            <a:r>
              <a:rPr lang="en-US" dirty="0" err="1"/>
              <a:t>edgeR</a:t>
            </a:r>
            <a:r>
              <a:rPr lang="en-US" dirty="0"/>
              <a:t>, </a:t>
            </a:r>
            <a:r>
              <a:rPr lang="en-US" dirty="0" err="1"/>
              <a:t>DESeq</a:t>
            </a:r>
            <a:r>
              <a:rPr lang="en-US" dirty="0"/>
              <a:t>, </a:t>
            </a:r>
            <a:r>
              <a:rPr lang="en-US" dirty="0" err="1"/>
              <a:t>Limma</a:t>
            </a:r>
            <a:r>
              <a:rPr lang="en-US" dirty="0"/>
              <a:t>/</a:t>
            </a:r>
            <a:r>
              <a:rPr lang="en-US" dirty="0" err="1"/>
              <a:t>voom</a:t>
            </a:r>
            <a:endParaRPr lang="en-US" dirty="0"/>
          </a:p>
          <a:p>
            <a:pPr lvl="1"/>
            <a:r>
              <a:rPr lang="en-US" dirty="0"/>
              <a:t>Even more visualization!!</a:t>
            </a:r>
          </a:p>
        </p:txBody>
      </p:sp>
    </p:spTree>
    <p:extLst>
      <p:ext uri="{BB962C8B-B14F-4D97-AF65-F5344CB8AC3E}">
        <p14:creationId xmlns:p14="http://schemas.microsoft.com/office/powerpoint/2010/main" val="2454322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222" y="123985"/>
            <a:ext cx="10515600" cy="1177871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333333"/>
                </a:solidFill>
                <a:latin typeface="Open Sans" charset="0"/>
                <a:ea typeface="Open Sans" charset="0"/>
                <a:cs typeface="Open Sans" charset="0"/>
              </a:rPr>
              <a:t>SummarizedExperiment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562" y="1301856"/>
            <a:ext cx="6744920" cy="5424976"/>
          </a:xfrm>
        </p:spPr>
      </p:pic>
    </p:spTree>
    <p:extLst>
      <p:ext uri="{BB962C8B-B14F-4D97-AF65-F5344CB8AC3E}">
        <p14:creationId xmlns:p14="http://schemas.microsoft.com/office/powerpoint/2010/main" val="646522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459421-F3C1-EC49-ACD5-E6A00FFB9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445" y="1438166"/>
            <a:ext cx="5623842" cy="4704217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Lato" panose="020F0502020204030203" pitchFamily="34" charset="77"/>
              </a:rPr>
              <a:t>Inputs: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RNA-</a:t>
            </a:r>
            <a:r>
              <a:rPr lang="en-US" sz="2800" dirty="0" err="1">
                <a:solidFill>
                  <a:schemeClr val="tx1"/>
                </a:solidFill>
              </a:rPr>
              <a:t>seq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Nanostring</a:t>
            </a:r>
            <a:r>
              <a:rPr lang="en-US" sz="2800" dirty="0">
                <a:solidFill>
                  <a:schemeClr val="tx1"/>
                </a:solidFill>
              </a:rPr>
              <a:t>, Proteomic, immunological assay data</a:t>
            </a:r>
          </a:p>
          <a:p>
            <a:r>
              <a:rPr lang="en-US" sz="3600" dirty="0">
                <a:solidFill>
                  <a:schemeClr val="tx1"/>
                </a:solidFill>
                <a:latin typeface="Lato" panose="020F0502020204030203" pitchFamily="34" charset="77"/>
              </a:rPr>
              <a:t>Interactive analyses and visualization of data</a:t>
            </a:r>
          </a:p>
          <a:p>
            <a:r>
              <a:rPr lang="en-US" sz="3600" dirty="0">
                <a:solidFill>
                  <a:schemeClr val="tx1"/>
                </a:solidFill>
                <a:latin typeface="Lato" panose="020F0502020204030203" pitchFamily="34" charset="77"/>
              </a:rPr>
              <a:t>Save results, figures, </a:t>
            </a:r>
            <a:r>
              <a:rPr lang="en-US" sz="3600" dirty="0" err="1">
                <a:solidFill>
                  <a:schemeClr val="tx1"/>
                </a:solidFill>
                <a:latin typeface="Lato" panose="020F0502020204030203" pitchFamily="34" charset="77"/>
              </a:rPr>
              <a:t>etc</a:t>
            </a:r>
            <a:endParaRPr lang="en-US" sz="3600" dirty="0">
              <a:solidFill>
                <a:schemeClr val="tx1"/>
              </a:solidFill>
              <a:latin typeface="Lato" panose="020F0502020204030203" pitchFamily="34" charset="77"/>
            </a:endParaRPr>
          </a:p>
          <a:p>
            <a:r>
              <a:rPr lang="en-US" sz="3600" dirty="0">
                <a:solidFill>
                  <a:schemeClr val="tx1"/>
                </a:solidFill>
                <a:latin typeface="Lato" panose="020F0502020204030203" pitchFamily="34" charset="77"/>
              </a:rPr>
              <a:t>Sophisticated data structures</a:t>
            </a:r>
          </a:p>
          <a:p>
            <a:r>
              <a:rPr lang="en-US" sz="3600" dirty="0">
                <a:solidFill>
                  <a:schemeClr val="tx1"/>
                </a:solidFill>
                <a:latin typeface="Lato" panose="020F0502020204030203" pitchFamily="34" charset="77"/>
              </a:rPr>
              <a:t>R/Bioconductor package</a:t>
            </a:r>
          </a:p>
          <a:p>
            <a:endParaRPr lang="en-US" sz="3600" dirty="0">
              <a:solidFill>
                <a:schemeClr val="tx1"/>
              </a:solidFill>
              <a:latin typeface="Lato" panose="020F0502020204030203" pitchFamily="34" charset="77"/>
            </a:endParaRPr>
          </a:p>
          <a:p>
            <a:pPr lvl="1"/>
            <a:endParaRPr lang="en-US" sz="3200" dirty="0">
              <a:solidFill>
                <a:schemeClr val="tx1"/>
              </a:solidFill>
              <a:latin typeface="Lato" panose="020F0502020204030203" pitchFamily="34" charset="77"/>
            </a:endParaRPr>
          </a:p>
          <a:p>
            <a:endParaRPr lang="en-US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23922-EB60-2143-A797-38BF86CB2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05" y="1708428"/>
            <a:ext cx="12192000" cy="48793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03BE1-1932-6746-88D0-86F1C5614938}"/>
              </a:ext>
            </a:extLst>
          </p:cNvPr>
          <p:cNvSpPr txBox="1"/>
          <p:nvPr/>
        </p:nvSpPr>
        <p:spPr>
          <a:xfrm>
            <a:off x="838200" y="6252117"/>
            <a:ext cx="5330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Funded by: U01CA220413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6CC99-977D-1F42-9DF9-9A065DBA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Toolkit</a:t>
            </a:r>
          </a:p>
        </p:txBody>
      </p:sp>
    </p:spTree>
    <p:extLst>
      <p:ext uri="{BB962C8B-B14F-4D97-AF65-F5344CB8AC3E}">
        <p14:creationId xmlns:p14="http://schemas.microsoft.com/office/powerpoint/2010/main" val="3598339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CTK_long">
            <a:hlinkClick r:id="" action="ppaction://media"/>
            <a:extLst>
              <a:ext uri="{FF2B5EF4-FFF2-40B4-BE49-F238E27FC236}">
                <a16:creationId xmlns:a16="http://schemas.microsoft.com/office/drawing/2014/main" id="{E4DCBB98-1D21-E845-861F-5CF2FBA40E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514" y="0"/>
            <a:ext cx="10117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1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222C-C431-F04B-8B25-CF7D63E1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Fasta</a:t>
            </a:r>
            <a:r>
              <a:rPr lang="en-US" dirty="0"/>
              <a:t>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158984-A154-C44E-8C7F-3E3485706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599" y="1428750"/>
            <a:ext cx="10364305" cy="5219841"/>
          </a:xfrm>
        </p:spPr>
      </p:pic>
    </p:spTree>
    <p:extLst>
      <p:ext uri="{BB962C8B-B14F-4D97-AF65-F5344CB8AC3E}">
        <p14:creationId xmlns:p14="http://schemas.microsoft.com/office/powerpoint/2010/main" val="29588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1F24-8A32-A14A-BA3F-D6D88BAC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EFB1BE-60DD-1C43-BF9C-78A7EC052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057" y="1601028"/>
            <a:ext cx="11216434" cy="3792607"/>
          </a:xfrm>
        </p:spPr>
      </p:pic>
    </p:spTree>
    <p:extLst>
      <p:ext uri="{BB962C8B-B14F-4D97-AF65-F5344CB8AC3E}">
        <p14:creationId xmlns:p14="http://schemas.microsoft.com/office/powerpoint/2010/main" val="30283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823A-B508-D54C-8F9E-638616C1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encodings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F70E9-BA6B-EA4C-8142-077247745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496" y="1654037"/>
            <a:ext cx="11456504" cy="3854311"/>
          </a:xfrm>
        </p:spPr>
      </p:pic>
    </p:spTree>
    <p:extLst>
      <p:ext uri="{BB962C8B-B14F-4D97-AF65-F5344CB8AC3E}">
        <p14:creationId xmlns:p14="http://schemas.microsoft.com/office/powerpoint/2010/main" val="94146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67CA-B196-3E40-A63E-CBECFFCC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encodings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6BC401-999E-4E41-ACB2-BABF80516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713" y="1428750"/>
            <a:ext cx="8463478" cy="5334125"/>
          </a:xfrm>
        </p:spPr>
      </p:pic>
    </p:spTree>
    <p:extLst>
      <p:ext uri="{BB962C8B-B14F-4D97-AF65-F5344CB8AC3E}">
        <p14:creationId xmlns:p14="http://schemas.microsoft.com/office/powerpoint/2010/main" val="1446351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DEA7-4DDC-5A4A-B12E-6E7A2BEF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QC using FASTQC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434C5-6A2C-CE40-86C9-44C116E2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/>
          <a:lstStyle/>
          <a:p>
            <a:r>
              <a:rPr lang="en-US" b="1" dirty="0" err="1"/>
              <a:t>FastQC</a:t>
            </a:r>
            <a:r>
              <a:rPr lang="en-US" dirty="0"/>
              <a:t> provides a simple way to do QC checks on raw sequence 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www.bioinformatics.babraham.ac.uk</a:t>
            </a:r>
            <a:r>
              <a:rPr lang="en-US" dirty="0"/>
              <a:t>/projects/</a:t>
            </a:r>
            <a:r>
              <a:rPr lang="en-US" dirty="0" err="1"/>
              <a:t>fastqc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Import of data from BAM, SAM or </a:t>
            </a:r>
            <a:r>
              <a:rPr lang="en-US" dirty="0" err="1"/>
              <a:t>FastQ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Quick overview and summary graphs and tables to quickly assess your data</a:t>
            </a:r>
          </a:p>
          <a:p>
            <a:pPr lvl="1"/>
            <a:r>
              <a:rPr lang="en-US" dirty="0"/>
              <a:t>Export of results to an HTML based permanent report</a:t>
            </a:r>
          </a:p>
          <a:p>
            <a:pPr lvl="1"/>
            <a:r>
              <a:rPr lang="en-US" dirty="0"/>
              <a:t>Offline operation to allow automated generation of reports without running the interactive application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A4543-5B0B-224B-945D-C30D9B48B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91" b="81638"/>
          <a:stretch/>
        </p:blipFill>
        <p:spPr>
          <a:xfrm>
            <a:off x="2286000" y="4088153"/>
            <a:ext cx="3835399" cy="537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A5A02-6E12-4A4B-99AA-26229F27B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2" r="29224"/>
          <a:stretch/>
        </p:blipFill>
        <p:spPr>
          <a:xfrm>
            <a:off x="1536700" y="4651080"/>
            <a:ext cx="4584699" cy="1845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F20464-475F-BD49-B3EB-0BD1F924F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5" y="3923702"/>
            <a:ext cx="4716755" cy="29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1145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{69BACEC6-8BF1-264A-B358-2841DD84EF69}tf10001072</Template>
  <TotalTime>285</TotalTime>
  <Words>1257</Words>
  <Application>Microsoft Macintosh PowerPoint</Application>
  <PresentationFormat>Widescreen</PresentationFormat>
  <Paragraphs>339</Paragraphs>
  <Slides>42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Courier</vt:lpstr>
      <vt:lpstr>Courier New</vt:lpstr>
      <vt:lpstr>Franklin Gothic Book</vt:lpstr>
      <vt:lpstr>Lato</vt:lpstr>
      <vt:lpstr>Open Sans</vt:lpstr>
      <vt:lpstr>Crop</vt:lpstr>
      <vt:lpstr>introduction RNA-sequencing  data Analysis</vt:lpstr>
      <vt:lpstr>Objective:</vt:lpstr>
      <vt:lpstr>PowerPoint Presentation</vt:lpstr>
      <vt:lpstr>Steps to an RNA-seq Analysis (Literacy)</vt:lpstr>
      <vt:lpstr>Fasta format</vt:lpstr>
      <vt:lpstr>Fastq format</vt:lpstr>
      <vt:lpstr>Fastq encodings</vt:lpstr>
      <vt:lpstr>Fastq encodings</vt:lpstr>
      <vt:lpstr>Preprocessing and QC using FASTQC</vt:lpstr>
      <vt:lpstr>FastQC Read Quality: Good vs. bad </vt:lpstr>
      <vt:lpstr>FastQC Read Quality: Good vs. bad </vt:lpstr>
      <vt:lpstr>Alignment to the Reference Genome</vt:lpstr>
      <vt:lpstr>Create a genome index</vt:lpstr>
      <vt:lpstr>Create a genome index</vt:lpstr>
      <vt:lpstr>Create a genome index</vt:lpstr>
      <vt:lpstr>Create a genome index</vt:lpstr>
      <vt:lpstr>Create a genome index</vt:lpstr>
      <vt:lpstr>Align the reads to the genome</vt:lpstr>
      <vt:lpstr>Align the reads to the genome</vt:lpstr>
      <vt:lpstr>Align the reads to the genome</vt:lpstr>
      <vt:lpstr>Align the reads to the genome</vt:lpstr>
      <vt:lpstr>Sam and Bam format</vt:lpstr>
      <vt:lpstr>Feature Counts</vt:lpstr>
      <vt:lpstr>Lessons to learn from batch effects</vt:lpstr>
      <vt:lpstr>Batch effect example #1</vt:lpstr>
      <vt:lpstr>More batch effect examples</vt:lpstr>
      <vt:lpstr>Modeling batch effects</vt:lpstr>
      <vt:lpstr>Adjusting for batch effects</vt:lpstr>
      <vt:lpstr>Adjusting batch mean differences</vt:lpstr>
      <vt:lpstr>Adjusting batch Variances</vt:lpstr>
      <vt:lpstr>Normalization methods</vt:lpstr>
      <vt:lpstr>The problem of overdispersion</vt:lpstr>
      <vt:lpstr>Negative Binomial review:</vt:lpstr>
      <vt:lpstr>Available Negative Binomial methods:</vt:lpstr>
      <vt:lpstr>Methods for differential expression</vt:lpstr>
      <vt:lpstr>EdgeR Example:</vt:lpstr>
      <vt:lpstr>DeSeq2 Example:</vt:lpstr>
      <vt:lpstr>Limma/Voom</vt:lpstr>
      <vt:lpstr>Network and pathway analysis</vt:lpstr>
      <vt:lpstr>SummarizedExperiment</vt:lpstr>
      <vt:lpstr>Single Cell Toolkit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the analysis of RNA-sequencing data</dc:title>
  <dc:creator>Microsoft Office User</dc:creator>
  <cp:lastModifiedBy>W. Evan Johnson</cp:lastModifiedBy>
  <cp:revision>27</cp:revision>
  <dcterms:created xsi:type="dcterms:W3CDTF">2019-04-17T02:39:11Z</dcterms:created>
  <dcterms:modified xsi:type="dcterms:W3CDTF">2019-10-10T04:48:46Z</dcterms:modified>
</cp:coreProperties>
</file>